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48"/>
  </p:notesMasterIdLst>
  <p:sldIdLst>
    <p:sldId id="382" r:id="rId3"/>
    <p:sldId id="340" r:id="rId4"/>
    <p:sldId id="326" r:id="rId5"/>
    <p:sldId id="344" r:id="rId6"/>
    <p:sldId id="415" r:id="rId7"/>
    <p:sldId id="440" r:id="rId8"/>
    <p:sldId id="478" r:id="rId9"/>
    <p:sldId id="479" r:id="rId10"/>
    <p:sldId id="480" r:id="rId11"/>
    <p:sldId id="481" r:id="rId12"/>
    <p:sldId id="355" r:id="rId13"/>
    <p:sldId id="438" r:id="rId14"/>
    <p:sldId id="441" r:id="rId15"/>
    <p:sldId id="442" r:id="rId16"/>
    <p:sldId id="443" r:id="rId17"/>
    <p:sldId id="482" r:id="rId18"/>
    <p:sldId id="425" r:id="rId19"/>
    <p:sldId id="426" r:id="rId20"/>
    <p:sldId id="445" r:id="rId21"/>
    <p:sldId id="446" r:id="rId22"/>
    <p:sldId id="444" r:id="rId23"/>
    <p:sldId id="455" r:id="rId24"/>
    <p:sldId id="474" r:id="rId25"/>
    <p:sldId id="394" r:id="rId26"/>
    <p:sldId id="427" r:id="rId27"/>
    <p:sldId id="451" r:id="rId28"/>
    <p:sldId id="452" r:id="rId29"/>
    <p:sldId id="453" r:id="rId30"/>
    <p:sldId id="477" r:id="rId31"/>
    <p:sldId id="454" r:id="rId32"/>
    <p:sldId id="457" r:id="rId33"/>
    <p:sldId id="470" r:id="rId34"/>
    <p:sldId id="471" r:id="rId35"/>
    <p:sldId id="472" r:id="rId36"/>
    <p:sldId id="448" r:id="rId37"/>
    <p:sldId id="459" r:id="rId38"/>
    <p:sldId id="458" r:id="rId39"/>
    <p:sldId id="460" r:id="rId40"/>
    <p:sldId id="464" r:id="rId41"/>
    <p:sldId id="461" r:id="rId42"/>
    <p:sldId id="465" r:id="rId43"/>
    <p:sldId id="476" r:id="rId44"/>
    <p:sldId id="466" r:id="rId45"/>
    <p:sldId id="468" r:id="rId46"/>
    <p:sldId id="483" r:id="rId47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279">
          <p15:clr>
            <a:srgbClr val="A4A3A4"/>
          </p15:clr>
        </p15:guide>
        <p15:guide id="2" orient="horz" pos="306">
          <p15:clr>
            <a:srgbClr val="A4A3A4"/>
          </p15:clr>
        </p15:guide>
        <p15:guide id="3" orient="horz" pos="565">
          <p15:clr>
            <a:srgbClr val="A4A3A4"/>
          </p15:clr>
        </p15:guide>
        <p15:guide id="4" orient="horz" pos="2193">
          <p15:clr>
            <a:srgbClr val="A4A3A4"/>
          </p15:clr>
        </p15:guide>
        <p15:guide id="5" orient="horz" pos="1611">
          <p15:clr>
            <a:srgbClr val="A4A3A4"/>
          </p15:clr>
        </p15:guide>
        <p15:guide id="6" pos="5607">
          <p15:clr>
            <a:srgbClr val="A4A3A4"/>
          </p15:clr>
        </p15:guide>
        <p15:guide id="7" pos="290">
          <p15:clr>
            <a:srgbClr val="A4A3A4"/>
          </p15:clr>
        </p15:guide>
        <p15:guide id="8" pos="1979">
          <p15:clr>
            <a:srgbClr val="A4A3A4"/>
          </p15:clr>
        </p15:guide>
        <p15:guide id="9" pos="3781">
          <p15:clr>
            <a:srgbClr val="A4A3A4"/>
          </p15:clr>
        </p15:guide>
        <p15:guide id="10" pos="2092">
          <p15:clr>
            <a:srgbClr val="A4A3A4"/>
          </p15:clr>
        </p15:guide>
        <p15:guide id="11" pos="389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725"/>
    <p:restoredTop sz="84696" autoAdjust="0"/>
  </p:normalViewPr>
  <p:slideViewPr>
    <p:cSldViewPr>
      <p:cViewPr>
        <p:scale>
          <a:sx n="120" d="100"/>
          <a:sy n="120" d="100"/>
        </p:scale>
        <p:origin x="264" y="120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notesMaster" Target="notesMasters/notesMaster1.xml"/><Relationship Id="rId49" Type="http://schemas.openxmlformats.org/officeDocument/2006/relationships/presProps" Target="presProps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5/24/16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5857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</p:sldLayoutIdLst>
  <p:transition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mailto:https://github.com/sinanuozdemir/sinan_iris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mailto:https://github.com/sinanuozdemir/sinan_iris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hyperlink" Target="mailto:https://github.com/sinanuozdemir/sinan_iris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mailto:https://github.com/sinanuozdemir/sinan_iris" TargetMode="External"/><Relationship Id="rId4" Type="http://schemas.openxmlformats.org/officeDocument/2006/relationships/hyperlink" Target="mailto:http://127.0.0.1:5000/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mailto:https://github.com/sinanuozdemir/sinan_iris" TargetMode="External"/><Relationship Id="rId4" Type="http://schemas.openxmlformats.org/officeDocument/2006/relationships/hyperlink" Target="mailto:http://127.0.0.1:5000/" TargetMode="External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7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mailto:http://heroku.com" TargetMode="External"/><Relationship Id="rId4" Type="http://schemas.openxmlformats.org/officeDocument/2006/relationships/hyperlink" Target="mailto:https://github.com/sinanuozdemir/iris_calculator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mailto:http://heroku.com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toolbelt.heroku.com/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mailto:https://github.com/sinanuozdemir/iris_calculator" TargetMode="Externa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thenovices/heroku-buildpack-scipy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mailto:http://sinan-iris.herokuapp.com/" TargetMode="External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3009900"/>
            <a:ext cx="8763000" cy="1600200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>DATA SCIENCE </a:t>
            </a:r>
            <a:br>
              <a:rPr lang="en-US" sz="9000" dirty="0" smtClean="0"/>
            </a:br>
            <a:r>
              <a:rPr lang="en-US" sz="5000" dirty="0" smtClean="0"/>
              <a:t>Class 19: web development with                						flask / </a:t>
            </a:r>
            <a:r>
              <a:rPr lang="en-US" sz="5000" dirty="0" err="1" smtClean="0"/>
              <a:t>heroku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25726565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web development?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61937" y="3626584"/>
            <a:ext cx="409635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/>
              <a:buChar char="•"/>
            </a:pPr>
            <a:endParaRPr lang="en-US" sz="25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5443537" y="3626584"/>
            <a:ext cx="409635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/>
              <a:buChar char="•"/>
            </a:pPr>
            <a:endParaRPr lang="en-US" sz="2500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109537" y="3086100"/>
            <a:ext cx="380104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Web-framework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900737" y="3086100"/>
            <a:ext cx="287823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38137" y="3771900"/>
            <a:ext cx="342900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500" dirty="0" smtClean="0"/>
              <a:t>Consists of database work and logistics of the site</a:t>
            </a:r>
            <a:endParaRPr lang="en-US" sz="2500" dirty="0"/>
          </a:p>
        </p:txBody>
      </p:sp>
      <p:sp>
        <p:nvSpPr>
          <p:cNvPr id="11" name="TextBox 10"/>
          <p:cNvSpPr txBox="1"/>
          <p:nvPr/>
        </p:nvSpPr>
        <p:spPr>
          <a:xfrm>
            <a:off x="5824537" y="3780472"/>
            <a:ext cx="342900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500" dirty="0" smtClean="0"/>
              <a:t>How we “serve” the website. So that other people can use it</a:t>
            </a:r>
            <a:endParaRPr lang="en-US" sz="25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7537" y="952500"/>
            <a:ext cx="1965724" cy="13081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4737" y="2476500"/>
            <a:ext cx="1600200" cy="49757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4537" y="2019300"/>
            <a:ext cx="1303867" cy="8382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1937" y="1104900"/>
            <a:ext cx="1016397" cy="13208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85937" y="1485900"/>
            <a:ext cx="828675" cy="7366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05137" y="1257300"/>
            <a:ext cx="1735137" cy="78680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85937" y="2324100"/>
            <a:ext cx="2027237" cy="101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5443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848100"/>
            <a:ext cx="8829674" cy="12192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</a:t>
            </a:r>
            <a:r>
              <a:rPr lang="en-US" sz="7500" dirty="0" err="1" smtClean="0"/>
              <a:t>heroku</a:t>
            </a:r>
            <a:r>
              <a:rPr lang="en-US" sz="7500" dirty="0" smtClean="0"/>
              <a:t> / flask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HEROKU / FLASK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362562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Heroku</a:t>
            </a:r>
            <a:r>
              <a:rPr lang="en-US" dirty="0" smtClean="0"/>
              <a:t> / flask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14337" y="1257300"/>
            <a:ext cx="7069595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500" dirty="0" smtClean="0"/>
              <a:t>Web Development is hard..</a:t>
            </a:r>
          </a:p>
          <a:p>
            <a:pPr algn="l"/>
            <a:endParaRPr lang="en-US" sz="2500" dirty="0"/>
          </a:p>
          <a:p>
            <a:pPr algn="l"/>
            <a:r>
              <a:rPr lang="en-US" sz="2500" dirty="0" smtClean="0"/>
              <a:t>Which is why GA has several classes dedicated to it</a:t>
            </a:r>
          </a:p>
          <a:p>
            <a:pPr algn="l"/>
            <a:endParaRPr lang="en-US" sz="2500" dirty="0"/>
          </a:p>
          <a:p>
            <a:pPr algn="l"/>
            <a:r>
              <a:rPr lang="en-US" sz="2500" dirty="0" smtClean="0"/>
              <a:t>We will use two very simple web development tools:</a:t>
            </a:r>
          </a:p>
          <a:p>
            <a:pPr algn="l"/>
            <a:r>
              <a:rPr lang="en-US" sz="2500" b="1" dirty="0" err="1" smtClean="0"/>
              <a:t>Heroku</a:t>
            </a:r>
            <a:r>
              <a:rPr lang="en-US" sz="2500" b="1" dirty="0" smtClean="0"/>
              <a:t> </a:t>
            </a:r>
            <a:r>
              <a:rPr lang="en-US" sz="2500" dirty="0" smtClean="0"/>
              <a:t>and </a:t>
            </a:r>
            <a:r>
              <a:rPr lang="en-US" sz="2500" b="1" dirty="0" smtClean="0"/>
              <a:t>Flask</a:t>
            </a:r>
            <a:endParaRPr lang="en-US" sz="2500" b="1" dirty="0"/>
          </a:p>
        </p:txBody>
      </p:sp>
    </p:spTree>
    <p:extLst>
      <p:ext uri="{BB962C8B-B14F-4D97-AF65-F5344CB8AC3E}">
        <p14:creationId xmlns:p14="http://schemas.microsoft.com/office/powerpoint/2010/main" val="260000370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Heroku</a:t>
            </a:r>
            <a:r>
              <a:rPr lang="en-US" dirty="0" smtClean="0"/>
              <a:t> / flask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14337" y="1257300"/>
            <a:ext cx="333369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500" dirty="0" smtClean="0"/>
              <a:t>Did someone say Flask!?</a:t>
            </a:r>
            <a:endParaRPr lang="en-US" sz="2500" b="1" dirty="0"/>
          </a:p>
        </p:txBody>
      </p:sp>
      <p:pic>
        <p:nvPicPr>
          <p:cNvPr id="3" name="Picture 2" descr="Screenshot 2015-08-17 07.30.1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075" y="952500"/>
            <a:ext cx="5461000" cy="24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1276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Heroku</a:t>
            </a:r>
            <a:r>
              <a:rPr lang="en-US" dirty="0" smtClean="0"/>
              <a:t> / flask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14337" y="1257300"/>
            <a:ext cx="333369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500" dirty="0" smtClean="0"/>
              <a:t>Did someone say Flask!?</a:t>
            </a:r>
            <a:endParaRPr lang="en-US" sz="2500" b="1" dirty="0"/>
          </a:p>
        </p:txBody>
      </p:sp>
      <p:pic>
        <p:nvPicPr>
          <p:cNvPr id="3" name="Picture 2" descr="Screenshot 2015-08-17 07.30.1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075" y="952500"/>
            <a:ext cx="5461000" cy="2425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9537" y="3390900"/>
            <a:ext cx="752795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500" dirty="0" smtClean="0"/>
              <a:t>Flask is a micro-web-framework based entirely in python</a:t>
            </a:r>
          </a:p>
          <a:p>
            <a:pPr algn="l"/>
            <a:endParaRPr lang="en-US" sz="2500" dirty="0"/>
          </a:p>
          <a:p>
            <a:pPr algn="l"/>
            <a:r>
              <a:rPr lang="en-US" sz="2500" b="1" dirty="0" smtClean="0"/>
              <a:t>What does that mean?</a:t>
            </a:r>
            <a:endParaRPr lang="en-US" sz="2500" b="1" dirty="0"/>
          </a:p>
          <a:p>
            <a:pPr algn="l"/>
            <a:r>
              <a:rPr lang="en-US" sz="2500" dirty="0" smtClean="0"/>
              <a:t>It means we can write the entire backend in Python!</a:t>
            </a:r>
          </a:p>
        </p:txBody>
      </p:sp>
    </p:spTree>
    <p:extLst>
      <p:ext uri="{BB962C8B-B14F-4D97-AF65-F5344CB8AC3E}">
        <p14:creationId xmlns:p14="http://schemas.microsoft.com/office/powerpoint/2010/main" val="24040915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Heroku</a:t>
            </a:r>
            <a:r>
              <a:rPr lang="en-US" dirty="0" smtClean="0"/>
              <a:t> / flask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14337" y="1257300"/>
            <a:ext cx="369624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500" dirty="0" smtClean="0"/>
              <a:t>Did someone say </a:t>
            </a:r>
            <a:r>
              <a:rPr lang="en-US" sz="2500" dirty="0" err="1" smtClean="0"/>
              <a:t>Heroku</a:t>
            </a:r>
            <a:r>
              <a:rPr lang="en-US" sz="2500" dirty="0" smtClean="0"/>
              <a:t>!?</a:t>
            </a:r>
            <a:endParaRPr lang="en-US" sz="25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09537" y="3390900"/>
            <a:ext cx="9328195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500" dirty="0" err="1" smtClean="0"/>
              <a:t>Heroku</a:t>
            </a:r>
            <a:r>
              <a:rPr lang="en-US" sz="2500" dirty="0" smtClean="0"/>
              <a:t> is a </a:t>
            </a:r>
            <a:r>
              <a:rPr lang="en-US" sz="2500" dirty="0" err="1" smtClean="0"/>
              <a:t>Salesforce</a:t>
            </a:r>
            <a:r>
              <a:rPr lang="en-US" sz="2500" dirty="0" smtClean="0"/>
              <a:t> company that lets us deploy our websites easily</a:t>
            </a:r>
          </a:p>
          <a:p>
            <a:pPr algn="l"/>
            <a:endParaRPr lang="en-US" sz="2500" dirty="0"/>
          </a:p>
          <a:p>
            <a:pPr algn="l"/>
            <a:r>
              <a:rPr lang="en-US" sz="2500" b="1" dirty="0" smtClean="0"/>
              <a:t>What does that mean?</a:t>
            </a:r>
          </a:p>
          <a:p>
            <a:pPr algn="l"/>
            <a:r>
              <a:rPr lang="en-US" sz="2500" dirty="0" smtClean="0"/>
              <a:t>We use </a:t>
            </a:r>
            <a:r>
              <a:rPr lang="en-US" sz="2500" dirty="0" err="1" smtClean="0"/>
              <a:t>heroku</a:t>
            </a:r>
            <a:r>
              <a:rPr lang="en-US" sz="2500" dirty="0" smtClean="0"/>
              <a:t> to rent servers to host the website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337" y="800100"/>
            <a:ext cx="5715000" cy="2300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7000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/>
              <a:t>Heroku</a:t>
            </a:r>
            <a:r>
              <a:rPr lang="en-US" dirty="0"/>
              <a:t> / flask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42937" y="1028700"/>
            <a:ext cx="85344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/>
              <a:t>One thing that stays constant over all technologies is the idea of the</a:t>
            </a:r>
          </a:p>
          <a:p>
            <a:pPr algn="l"/>
            <a:endParaRPr lang="en-US" sz="2000" dirty="0" smtClean="0"/>
          </a:p>
          <a:p>
            <a:pPr algn="l"/>
            <a:endParaRPr lang="en-US" sz="2000" dirty="0"/>
          </a:p>
          <a:p>
            <a:pPr algn="l"/>
            <a:endParaRPr lang="en-US" sz="2000" dirty="0" smtClean="0"/>
          </a:p>
          <a:p>
            <a:pPr algn="l"/>
            <a:endParaRPr lang="en-US" sz="2000" dirty="0"/>
          </a:p>
          <a:p>
            <a:pPr algn="l"/>
            <a:r>
              <a:rPr lang="en-US" sz="2000" dirty="0" smtClean="0"/>
              <a:t>Model View Controller paradigm</a:t>
            </a:r>
          </a:p>
          <a:p>
            <a:pPr algn="l"/>
            <a:endParaRPr lang="en-US" sz="2000" dirty="0" smtClean="0"/>
          </a:p>
          <a:p>
            <a:pPr algn="l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632467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601074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III. Model View Controller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MODEL VIEW CONTROLLER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836626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MODEL VIEW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CONTROLLER</a:t>
            </a:r>
          </a:p>
          <a:p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42937" y="1028700"/>
            <a:ext cx="85344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/>
              <a:t>Model View Controller:</a:t>
            </a:r>
          </a:p>
          <a:p>
            <a:pPr algn="l"/>
            <a:endParaRPr lang="en-US" sz="2000" dirty="0" smtClean="0"/>
          </a:p>
          <a:p>
            <a:pPr algn="l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8260146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MODEL VIEW CONTROLLER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42937" y="1028700"/>
            <a:ext cx="85344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/>
              <a:t>Model View Controller:</a:t>
            </a:r>
          </a:p>
          <a:p>
            <a:pPr algn="l"/>
            <a:endParaRPr lang="en-US" sz="2000" dirty="0" smtClean="0"/>
          </a:p>
          <a:p>
            <a:pPr algn="l"/>
            <a:r>
              <a:rPr lang="en-US" sz="2000" dirty="0" smtClean="0"/>
              <a:t>Is a way of life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172665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519112" y="1066800"/>
            <a:ext cx="8429625" cy="3695700"/>
          </a:xfrm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What is web development?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. What is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heroku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/ flask?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mvc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IV. Deploying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knn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82570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MODEL VIEW CONTROLLER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42937" y="1028700"/>
            <a:ext cx="85344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/>
              <a:t>Model View Controller:</a:t>
            </a:r>
          </a:p>
          <a:p>
            <a:pPr algn="l"/>
            <a:endParaRPr lang="en-US" sz="2000" dirty="0" smtClean="0"/>
          </a:p>
          <a:p>
            <a:pPr algn="l"/>
            <a:r>
              <a:rPr lang="en-US" sz="2000" dirty="0" smtClean="0"/>
              <a:t>But actually it</a:t>
            </a:r>
            <a:r>
              <a:rPr lang="fr-FR" sz="2000" dirty="0" smtClean="0"/>
              <a:t>’</a:t>
            </a:r>
            <a:r>
              <a:rPr lang="en-US" sz="2000" dirty="0" smtClean="0"/>
              <a:t>s a software design pattern specifically for web apps</a:t>
            </a:r>
          </a:p>
          <a:p>
            <a:pPr algn="l"/>
            <a:endParaRPr lang="en-US" sz="2000" dirty="0"/>
          </a:p>
          <a:p>
            <a:pPr algn="l"/>
            <a:endParaRPr lang="en-US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337" y="2019300"/>
            <a:ext cx="7263248" cy="3238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4914900"/>
            <a:ext cx="41783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Source: http://</a:t>
            </a:r>
            <a:r>
              <a:rPr lang="en-US" sz="1000" dirty="0" err="1"/>
              <a:t>www.essenceandartifact.com</a:t>
            </a:r>
            <a:r>
              <a:rPr lang="en-US" sz="1000" dirty="0"/>
              <a:t>/2012/12/the-essence-of-</a:t>
            </a:r>
            <a:r>
              <a:rPr lang="en-US" sz="1000" dirty="0" err="1"/>
              <a:t>mvc.html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2471569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MODEL VIEW CONTROLLER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42937" y="1028700"/>
            <a:ext cx="85344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/>
              <a:t>Model View Controller:</a:t>
            </a:r>
          </a:p>
          <a:p>
            <a:pPr algn="l"/>
            <a:endParaRPr lang="en-US" sz="2000" dirty="0"/>
          </a:p>
          <a:p>
            <a:pPr algn="l"/>
            <a:r>
              <a:rPr lang="en-US" sz="2000" b="1" dirty="0" smtClean="0"/>
              <a:t>Model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Responsible for managing the data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It</a:t>
            </a:r>
            <a:r>
              <a:rPr lang="fr-FR" sz="2000" dirty="0" smtClean="0"/>
              <a:t>’</a:t>
            </a:r>
            <a:r>
              <a:rPr lang="en-US" sz="2000" dirty="0" smtClean="0"/>
              <a:t>s a database essentially!</a:t>
            </a:r>
            <a:endParaRPr lang="en-US" sz="2000" dirty="0"/>
          </a:p>
          <a:p>
            <a:pPr algn="l"/>
            <a:endParaRPr lang="en-US" sz="2000" b="1" dirty="0"/>
          </a:p>
          <a:p>
            <a:pPr algn="l"/>
            <a:r>
              <a:rPr lang="en-US" sz="2000" b="1" dirty="0" smtClean="0"/>
              <a:t>View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Presents the data / app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Responsible for design / user experience</a:t>
            </a:r>
            <a:endParaRPr lang="en-US" sz="2000" dirty="0"/>
          </a:p>
          <a:p>
            <a:pPr algn="l"/>
            <a:endParaRPr lang="en-US" sz="2000" b="1" dirty="0"/>
          </a:p>
          <a:p>
            <a:pPr algn="l"/>
            <a:r>
              <a:rPr lang="en-US" sz="2000" b="1" dirty="0" smtClean="0"/>
              <a:t>Controller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Responds to user input and performs operations based on it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err="1" smtClean="0"/>
              <a:t>Eg</a:t>
            </a:r>
            <a:r>
              <a:rPr lang="en-US" sz="2000" dirty="0" smtClean="0"/>
              <a:t>. User inputs a number of neighbors and the controller trains the model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867106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MODEL VIEW CONTROLLER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42937" y="1028700"/>
            <a:ext cx="85344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/>
              <a:t>Model View Controller:</a:t>
            </a:r>
          </a:p>
          <a:p>
            <a:pPr algn="l"/>
            <a:endParaRPr lang="en-US" sz="2000" dirty="0"/>
          </a:p>
          <a:p>
            <a:pPr algn="l"/>
            <a:r>
              <a:rPr lang="en-US" sz="2000" b="1" dirty="0" smtClean="0"/>
              <a:t>Model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Responsible for managing the data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It</a:t>
            </a:r>
            <a:r>
              <a:rPr lang="fr-FR" sz="2000" dirty="0" smtClean="0"/>
              <a:t>’</a:t>
            </a:r>
            <a:r>
              <a:rPr lang="en-US" sz="2000" dirty="0" smtClean="0"/>
              <a:t>s a database essentially!</a:t>
            </a:r>
            <a:endParaRPr lang="en-US" sz="2000" dirty="0"/>
          </a:p>
          <a:p>
            <a:pPr algn="l"/>
            <a:endParaRPr lang="en-US" sz="2000" b="1" dirty="0"/>
          </a:p>
          <a:p>
            <a:pPr algn="l"/>
            <a:r>
              <a:rPr lang="en-US" sz="2000" b="1" dirty="0" smtClean="0"/>
              <a:t>View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Presents the data / app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Responsible for design / user experience</a:t>
            </a:r>
            <a:endParaRPr lang="en-US" sz="2000" dirty="0"/>
          </a:p>
          <a:p>
            <a:pPr algn="l"/>
            <a:endParaRPr lang="en-US" sz="2000" b="1" dirty="0"/>
          </a:p>
          <a:p>
            <a:pPr algn="l"/>
            <a:r>
              <a:rPr lang="en-US" sz="2000" b="1" dirty="0" smtClean="0"/>
              <a:t>Controller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Responds to user input and performs operations based on it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err="1" smtClean="0"/>
              <a:t>Eg</a:t>
            </a:r>
            <a:r>
              <a:rPr lang="en-US" sz="2000" dirty="0" smtClean="0"/>
              <a:t>. User inputs a number of neighbors and the controller trains the model</a:t>
            </a:r>
            <a:endParaRPr lang="en-US" sz="2000" dirty="0"/>
          </a:p>
        </p:txBody>
      </p:sp>
      <p:grpSp>
        <p:nvGrpSpPr>
          <p:cNvPr id="6" name="Group 26"/>
          <p:cNvGrpSpPr>
            <a:grpSpLocks/>
          </p:cNvGrpSpPr>
          <p:nvPr/>
        </p:nvGrpSpPr>
        <p:grpSpPr bwMode="auto">
          <a:xfrm>
            <a:off x="7348537" y="1562100"/>
            <a:ext cx="1752600" cy="1524000"/>
            <a:chOff x="0" y="0"/>
            <a:chExt cx="1280" cy="1280"/>
          </a:xfrm>
        </p:grpSpPr>
        <p:pic>
          <p:nvPicPr>
            <p:cNvPr id="7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QUESTION: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0" name="Rectangle 25"/>
            <p:cNvSpPr>
              <a:spLocks/>
            </p:cNvSpPr>
            <p:nvPr/>
          </p:nvSpPr>
          <p:spPr bwMode="auto">
            <a:xfrm>
              <a:off x="104" y="264"/>
              <a:ext cx="1095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Which ones are handled by </a:t>
              </a:r>
            </a:p>
            <a:p>
              <a:pPr algn="l">
                <a:lnSpc>
                  <a:spcPts val="1150"/>
                </a:lnSpc>
              </a:pPr>
              <a:endParaRPr lang="en-US" sz="900" dirty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Back end developers?</a:t>
              </a:r>
            </a:p>
            <a:p>
              <a:pPr algn="l">
                <a:lnSpc>
                  <a:spcPts val="1150"/>
                </a:lnSpc>
              </a:pPr>
              <a:endParaRPr lang="en-US" sz="900" dirty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 Front end?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957619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MODEL VIEW CONTROLLER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42937" y="1028700"/>
            <a:ext cx="85344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/>
              <a:t>Model View Controller:</a:t>
            </a:r>
          </a:p>
          <a:p>
            <a:pPr algn="l"/>
            <a:endParaRPr lang="en-US" sz="2000" dirty="0"/>
          </a:p>
          <a:p>
            <a:pPr algn="l"/>
            <a:r>
              <a:rPr lang="en-US" sz="2000" b="1" dirty="0" smtClean="0"/>
              <a:t>Model            (Backend)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Responsible for managing the data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It</a:t>
            </a:r>
            <a:r>
              <a:rPr lang="fr-FR" sz="2000" dirty="0" smtClean="0"/>
              <a:t>’</a:t>
            </a:r>
            <a:r>
              <a:rPr lang="en-US" sz="2000" dirty="0" smtClean="0"/>
              <a:t>s a database essentially!</a:t>
            </a:r>
            <a:endParaRPr lang="en-US" sz="2000" dirty="0"/>
          </a:p>
          <a:p>
            <a:pPr algn="l"/>
            <a:endParaRPr lang="en-US" sz="2000" b="1" dirty="0"/>
          </a:p>
          <a:p>
            <a:pPr algn="l"/>
            <a:r>
              <a:rPr lang="en-US" sz="2000" b="1" dirty="0" smtClean="0"/>
              <a:t>View              (Frontend)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Presents the data / app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Responsible for design / user experience</a:t>
            </a:r>
            <a:endParaRPr lang="en-US" sz="2000" dirty="0"/>
          </a:p>
          <a:p>
            <a:pPr algn="l"/>
            <a:endParaRPr lang="en-US" sz="2000" b="1" dirty="0"/>
          </a:p>
          <a:p>
            <a:pPr algn="l"/>
            <a:r>
              <a:rPr lang="en-US" sz="2000" b="1" dirty="0" smtClean="0"/>
              <a:t>Controller    (Backend / Frontend)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Responds to user input and performs operations based on it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err="1" smtClean="0"/>
              <a:t>Eg</a:t>
            </a:r>
            <a:r>
              <a:rPr lang="en-US" sz="2000" dirty="0" smtClean="0"/>
              <a:t>. User inputs a number of neighbors and the controller trains the model</a:t>
            </a:r>
            <a:endParaRPr lang="en-US" sz="2000" dirty="0"/>
          </a:p>
        </p:txBody>
      </p:sp>
      <p:grpSp>
        <p:nvGrpSpPr>
          <p:cNvPr id="6" name="Group 26"/>
          <p:cNvGrpSpPr>
            <a:grpSpLocks/>
          </p:cNvGrpSpPr>
          <p:nvPr/>
        </p:nvGrpSpPr>
        <p:grpSpPr bwMode="auto">
          <a:xfrm>
            <a:off x="7348537" y="1562100"/>
            <a:ext cx="1752600" cy="1524000"/>
            <a:chOff x="0" y="0"/>
            <a:chExt cx="1280" cy="1280"/>
          </a:xfrm>
        </p:grpSpPr>
        <p:pic>
          <p:nvPicPr>
            <p:cNvPr id="7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QUESTION: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0" name="Rectangle 25"/>
            <p:cNvSpPr>
              <a:spLocks/>
            </p:cNvSpPr>
            <p:nvPr/>
          </p:nvSpPr>
          <p:spPr bwMode="auto">
            <a:xfrm>
              <a:off x="104" y="264"/>
              <a:ext cx="1095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Which ones are handled by </a:t>
              </a:r>
            </a:p>
            <a:p>
              <a:pPr algn="l">
                <a:lnSpc>
                  <a:spcPts val="1150"/>
                </a:lnSpc>
              </a:pPr>
              <a:endParaRPr lang="en-US" sz="900" dirty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Back end developers?</a:t>
              </a:r>
            </a:p>
            <a:p>
              <a:pPr algn="l">
                <a:lnSpc>
                  <a:spcPts val="1150"/>
                </a:lnSpc>
              </a:pPr>
              <a:endParaRPr lang="en-US" sz="900" dirty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 Front end?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48148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314700"/>
            <a:ext cx="8426450" cy="17526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IV. Deploying </a:t>
            </a:r>
            <a:r>
              <a:rPr lang="en-US" sz="7500" dirty="0" err="1" smtClean="0"/>
              <a:t>knn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DEPLOYING KNN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9837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Deploying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25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328737" y="2171700"/>
            <a:ext cx="579742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sk-SK" sz="2500" dirty="0">
                <a:hlinkClick r:id="rId3"/>
              </a:rPr>
              <a:t>https://</a:t>
            </a:r>
            <a:r>
              <a:rPr lang="sk-SK" sz="2500" dirty="0" smtClean="0">
                <a:hlinkClick r:id="rId3"/>
              </a:rPr>
              <a:t>github.com/sinanuozdemir/</a:t>
            </a:r>
            <a:r>
              <a:rPr lang="sk-SK" sz="2500" dirty="0" err="1" smtClean="0">
                <a:hlinkClick r:id="rId3"/>
              </a:rPr>
              <a:t>sinan_iris</a:t>
            </a:r>
            <a:endParaRPr lang="en-US" sz="2500" dirty="0"/>
          </a:p>
        </p:txBody>
      </p:sp>
      <p:sp>
        <p:nvSpPr>
          <p:cNvPr id="6" name="TextBox 5"/>
          <p:cNvSpPr txBox="1"/>
          <p:nvPr/>
        </p:nvSpPr>
        <p:spPr>
          <a:xfrm>
            <a:off x="261937" y="1257300"/>
            <a:ext cx="393099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Sample Flask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70943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Deploying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328737" y="2171700"/>
            <a:ext cx="579742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sk-SK" sz="2500" dirty="0">
                <a:hlinkClick r:id="rId3"/>
              </a:rPr>
              <a:t>https://github.com/sinanuozdemir/</a:t>
            </a:r>
            <a:r>
              <a:rPr lang="sk-SK" sz="2500" dirty="0" err="1">
                <a:hlinkClick r:id="rId3"/>
              </a:rPr>
              <a:t>sinan_iris</a:t>
            </a:r>
            <a:endParaRPr lang="en-US" sz="2500" dirty="0"/>
          </a:p>
        </p:txBody>
      </p:sp>
      <p:sp>
        <p:nvSpPr>
          <p:cNvPr id="6" name="TextBox 5"/>
          <p:cNvSpPr txBox="1"/>
          <p:nvPr/>
        </p:nvSpPr>
        <p:spPr>
          <a:xfrm>
            <a:off x="261937" y="1257300"/>
            <a:ext cx="393099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Sample Flask App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309937" y="2857143"/>
            <a:ext cx="58674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/>
              <a:t>Notice we have:</a:t>
            </a:r>
          </a:p>
          <a:p>
            <a:pPr marL="514350" indent="-514350" algn="l">
              <a:buAutoNum type="arabicPeriod"/>
            </a:pPr>
            <a:r>
              <a:rPr lang="en-US" sz="3000" dirty="0" smtClean="0"/>
              <a:t>Models</a:t>
            </a:r>
          </a:p>
          <a:p>
            <a:pPr marL="514350" indent="-514350" algn="l">
              <a:buAutoNum type="arabicPeriod"/>
            </a:pPr>
            <a:r>
              <a:rPr lang="en-US" sz="3000" dirty="0" smtClean="0"/>
              <a:t>Views (called templates)</a:t>
            </a:r>
          </a:p>
          <a:p>
            <a:pPr marL="514350" indent="-514350" algn="l">
              <a:buAutoNum type="arabicPeriod"/>
            </a:pPr>
            <a:r>
              <a:rPr lang="en-US" sz="3000" dirty="0" smtClean="0"/>
              <a:t>Controller (</a:t>
            </a:r>
            <a:r>
              <a:rPr lang="en-US" sz="3000" dirty="0" err="1" smtClean="0"/>
              <a:t>controller.py</a:t>
            </a:r>
            <a:r>
              <a:rPr lang="en-US" sz="3000" dirty="0" smtClean="0"/>
              <a:t>)</a:t>
            </a:r>
          </a:p>
          <a:p>
            <a:pPr algn="l"/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01646116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Deploying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328737" y="2171700"/>
            <a:ext cx="579742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sk-SK" sz="2500" dirty="0">
                <a:hlinkClick r:id="rId3"/>
              </a:rPr>
              <a:t>https://github.com/sinanuozdemir/sinan_iris</a:t>
            </a:r>
            <a:endParaRPr lang="en-US" sz="2500" dirty="0"/>
          </a:p>
        </p:txBody>
      </p:sp>
      <p:sp>
        <p:nvSpPr>
          <p:cNvPr id="6" name="TextBox 5"/>
          <p:cNvSpPr txBox="1"/>
          <p:nvPr/>
        </p:nvSpPr>
        <p:spPr>
          <a:xfrm>
            <a:off x="261937" y="1257300"/>
            <a:ext cx="393099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Sample Flask App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309937" y="2857143"/>
            <a:ext cx="5867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/>
              <a:t>Go ahead and clone it</a:t>
            </a:r>
          </a:p>
          <a:p>
            <a:pPr algn="l"/>
            <a:endParaRPr lang="en-US" sz="3000" dirty="0" smtClean="0"/>
          </a:p>
          <a:p>
            <a:pPr algn="l"/>
            <a:r>
              <a:rPr lang="en-US" sz="3000" dirty="0" smtClean="0"/>
              <a:t>NOT IN YOUR OTHER GIT REPOSITORY </a:t>
            </a:r>
            <a:r>
              <a:rPr lang="en-US" sz="3000" dirty="0" smtClean="0">
                <a:sym typeface="Wingdings"/>
              </a:rPr>
              <a:t>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71452119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Deploying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328737" y="2171700"/>
            <a:ext cx="579742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sk-SK" sz="2500" dirty="0">
                <a:hlinkClick r:id="rId3"/>
              </a:rPr>
              <a:t>https://github.com/sinanuozdemir/sinan_iris</a:t>
            </a:r>
            <a:endParaRPr lang="en-US" sz="2500" dirty="0"/>
          </a:p>
        </p:txBody>
      </p:sp>
      <p:sp>
        <p:nvSpPr>
          <p:cNvPr id="6" name="TextBox 5"/>
          <p:cNvSpPr txBox="1"/>
          <p:nvPr/>
        </p:nvSpPr>
        <p:spPr>
          <a:xfrm>
            <a:off x="261937" y="1257300"/>
            <a:ext cx="393099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Sample Flask App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309937" y="2857143"/>
            <a:ext cx="586740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/>
              <a:t>To run locally, go to root and run</a:t>
            </a:r>
          </a:p>
          <a:p>
            <a:pPr algn="l"/>
            <a:endParaRPr lang="en-US" sz="3000" dirty="0"/>
          </a:p>
          <a:p>
            <a:pPr algn="l"/>
            <a:r>
              <a:rPr lang="en-US" sz="3000" b="1" dirty="0" smtClean="0"/>
              <a:t>python </a:t>
            </a:r>
            <a:r>
              <a:rPr lang="en-US" sz="3000" b="1" dirty="0" err="1" smtClean="0"/>
              <a:t>controller.py</a:t>
            </a:r>
            <a:endParaRPr lang="en-US" sz="3000" b="1" dirty="0" smtClean="0"/>
          </a:p>
          <a:p>
            <a:pPr algn="l"/>
            <a:endParaRPr lang="en-US" sz="3000" dirty="0"/>
          </a:p>
          <a:p>
            <a:pPr algn="l"/>
            <a:r>
              <a:rPr lang="en-US" sz="3200" dirty="0" smtClean="0"/>
              <a:t>Go to </a:t>
            </a:r>
            <a:r>
              <a:rPr lang="en-US" sz="3200" b="1" dirty="0" smtClean="0">
                <a:hlinkClick r:id="rId4"/>
              </a:rPr>
              <a:t>http</a:t>
            </a:r>
            <a:r>
              <a:rPr lang="en-US" sz="3200" b="1" dirty="0">
                <a:hlinkClick r:id="rId4"/>
              </a:rPr>
              <a:t>://127.0.0.1:5000/</a:t>
            </a:r>
            <a:endParaRPr lang="en-US" sz="3200" b="1" dirty="0"/>
          </a:p>
          <a:p>
            <a:pPr algn="l"/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4095016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Deploying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328737" y="2171700"/>
            <a:ext cx="579742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sk-SK" sz="2500" dirty="0">
                <a:hlinkClick r:id="rId3"/>
              </a:rPr>
              <a:t>https://github.com/sinanuozdemir/sinan_iris</a:t>
            </a:r>
            <a:endParaRPr lang="en-US" sz="2500" dirty="0"/>
          </a:p>
        </p:txBody>
      </p:sp>
      <p:sp>
        <p:nvSpPr>
          <p:cNvPr id="6" name="TextBox 5"/>
          <p:cNvSpPr txBox="1"/>
          <p:nvPr/>
        </p:nvSpPr>
        <p:spPr>
          <a:xfrm>
            <a:off x="261937" y="1257300"/>
            <a:ext cx="393099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Sample Flask App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309937" y="2857143"/>
            <a:ext cx="586740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/>
              <a:t>To run locally, go to root and run</a:t>
            </a:r>
          </a:p>
          <a:p>
            <a:pPr algn="l"/>
            <a:endParaRPr lang="en-US" sz="3000" dirty="0"/>
          </a:p>
          <a:p>
            <a:pPr algn="l"/>
            <a:r>
              <a:rPr lang="en-US" sz="3000" b="1" dirty="0" smtClean="0"/>
              <a:t>python </a:t>
            </a:r>
            <a:r>
              <a:rPr lang="en-US" sz="3000" b="1" dirty="0" err="1" smtClean="0"/>
              <a:t>controller.py</a:t>
            </a:r>
            <a:endParaRPr lang="en-US" sz="3000" b="1" dirty="0" smtClean="0"/>
          </a:p>
          <a:p>
            <a:pPr algn="l"/>
            <a:endParaRPr lang="en-US" sz="3000" dirty="0"/>
          </a:p>
          <a:p>
            <a:pPr algn="l"/>
            <a:r>
              <a:rPr lang="en-US" sz="3200" dirty="0" smtClean="0"/>
              <a:t>Go to </a:t>
            </a:r>
            <a:r>
              <a:rPr lang="en-US" sz="3200" b="1" dirty="0" smtClean="0">
                <a:hlinkClick r:id="rId4"/>
              </a:rPr>
              <a:t>http</a:t>
            </a:r>
            <a:r>
              <a:rPr lang="en-US" sz="3200" b="1" dirty="0">
                <a:hlinkClick r:id="rId4"/>
              </a:rPr>
              <a:t>://127.0.0.1:5000/</a:t>
            </a:r>
            <a:endParaRPr lang="en-US" sz="3200" b="1" dirty="0"/>
          </a:p>
          <a:p>
            <a:pPr algn="l"/>
            <a:endParaRPr lang="en-US" sz="3000" dirty="0"/>
          </a:p>
        </p:txBody>
      </p:sp>
      <p:grpSp>
        <p:nvGrpSpPr>
          <p:cNvPr id="7" name="Group 26"/>
          <p:cNvGrpSpPr>
            <a:grpSpLocks/>
          </p:cNvGrpSpPr>
          <p:nvPr/>
        </p:nvGrpSpPr>
        <p:grpSpPr bwMode="auto">
          <a:xfrm>
            <a:off x="338137" y="3086100"/>
            <a:ext cx="2743200" cy="2057400"/>
            <a:chOff x="0" y="0"/>
            <a:chExt cx="1280" cy="1280"/>
          </a:xfrm>
        </p:grpSpPr>
        <p:pic>
          <p:nvPicPr>
            <p:cNvPr id="9" name="Picture 2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NOTE: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1" name="Rectangle 25"/>
            <p:cNvSpPr>
              <a:spLocks/>
            </p:cNvSpPr>
            <p:nvPr/>
          </p:nvSpPr>
          <p:spPr bwMode="auto">
            <a:xfrm>
              <a:off x="104" y="264"/>
              <a:ext cx="1095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endParaRPr lang="en-US" sz="900" dirty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You may not have the required modules to run it right now..</a:t>
              </a:r>
            </a:p>
            <a:p>
              <a:pPr algn="l">
                <a:lnSpc>
                  <a:spcPts val="1150"/>
                </a:lnSpc>
              </a:pPr>
              <a:endParaRPr lang="en-US" sz="900" dirty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If not, run</a:t>
              </a:r>
            </a:p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1500" b="1" dirty="0" err="1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s</a:t>
              </a:r>
              <a:r>
                <a:rPr lang="en-US" sz="1500" b="1" dirty="0" err="1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udo</a:t>
              </a:r>
              <a:r>
                <a:rPr lang="en-US" sz="1500" b="1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 pip install –r </a:t>
              </a:r>
              <a:r>
                <a:rPr lang="en-US" sz="1500" b="1" dirty="0" err="1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requirements_clean.txt</a:t>
              </a:r>
              <a:endParaRPr lang="en-US" sz="1500" b="1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endParaRPr lang="en-US" sz="900" dirty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1503363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I. What is web development?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WEB DEVELOPMENT?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4470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Deploying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30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2895" y="1181100"/>
            <a:ext cx="9052478" cy="35548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500" dirty="0" smtClean="0"/>
              <a:t>We have two forms</a:t>
            </a:r>
          </a:p>
          <a:p>
            <a:pPr algn="l"/>
            <a:endParaRPr lang="en-US" sz="2500" dirty="0"/>
          </a:p>
          <a:p>
            <a:pPr algn="l"/>
            <a:r>
              <a:rPr lang="en-US" sz="2500" dirty="0" smtClean="0"/>
              <a:t>The top form </a:t>
            </a:r>
            <a:r>
              <a:rPr lang="en-US" sz="2500" b="1" dirty="0" smtClean="0"/>
              <a:t>trains the model</a:t>
            </a:r>
          </a:p>
          <a:p>
            <a:pPr algn="l"/>
            <a:endParaRPr lang="en-US" sz="2500" b="1" dirty="0"/>
          </a:p>
          <a:p>
            <a:pPr algn="l"/>
            <a:r>
              <a:rPr lang="en-US" sz="2500" dirty="0" smtClean="0"/>
              <a:t>The bottom form </a:t>
            </a:r>
            <a:r>
              <a:rPr lang="en-US" sz="2500" b="1" dirty="0" smtClean="0"/>
              <a:t>predicts incoming data</a:t>
            </a:r>
          </a:p>
          <a:p>
            <a:pPr algn="l"/>
            <a:endParaRPr lang="en-US" sz="2500" b="1" dirty="0" smtClean="0"/>
          </a:p>
          <a:p>
            <a:pPr algn="l"/>
            <a:endParaRPr lang="en-US" sz="2500" b="1" dirty="0"/>
          </a:p>
          <a:p>
            <a:pPr algn="l"/>
            <a:r>
              <a:rPr lang="en-US" sz="2500" dirty="0" smtClean="0"/>
              <a:t>When we submit the data </a:t>
            </a:r>
            <a:r>
              <a:rPr lang="en-US" sz="2500" dirty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rPr>
              <a:t>Which part of MVC handles the input?</a:t>
            </a:r>
          </a:p>
          <a:p>
            <a:pPr algn="l"/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34273776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Deploying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31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2895" y="1181100"/>
            <a:ext cx="7193264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500" dirty="0" smtClean="0"/>
              <a:t>We have two forms</a:t>
            </a:r>
          </a:p>
          <a:p>
            <a:pPr algn="l"/>
            <a:endParaRPr lang="en-US" sz="2500" dirty="0"/>
          </a:p>
          <a:p>
            <a:pPr algn="l"/>
            <a:r>
              <a:rPr lang="en-US" sz="2500" dirty="0" smtClean="0"/>
              <a:t>The top form </a:t>
            </a:r>
            <a:r>
              <a:rPr lang="en-US" sz="2500" b="1" dirty="0" smtClean="0"/>
              <a:t>trains the model</a:t>
            </a:r>
          </a:p>
          <a:p>
            <a:pPr algn="l"/>
            <a:endParaRPr lang="en-US" sz="2500" b="1" dirty="0"/>
          </a:p>
          <a:p>
            <a:pPr algn="l"/>
            <a:r>
              <a:rPr lang="en-US" sz="2500" dirty="0" smtClean="0"/>
              <a:t>The bottom form </a:t>
            </a:r>
            <a:r>
              <a:rPr lang="en-US" sz="2500" b="1" dirty="0"/>
              <a:t>p</a:t>
            </a:r>
            <a:r>
              <a:rPr lang="en-US" sz="2500" b="1" dirty="0" smtClean="0"/>
              <a:t>redicts incoming data</a:t>
            </a:r>
          </a:p>
          <a:p>
            <a:pPr algn="l"/>
            <a:endParaRPr lang="en-US" sz="2500" b="1" dirty="0" smtClean="0"/>
          </a:p>
          <a:p>
            <a:pPr algn="l"/>
            <a:endParaRPr lang="en-US" sz="2500" b="1" dirty="0"/>
          </a:p>
          <a:p>
            <a:pPr algn="l"/>
            <a:r>
              <a:rPr lang="en-US" sz="2500" dirty="0" smtClean="0"/>
              <a:t>When we submit the data the </a:t>
            </a:r>
            <a:r>
              <a:rPr lang="en-US" sz="2500" b="1" dirty="0"/>
              <a:t>c</a:t>
            </a:r>
            <a:r>
              <a:rPr lang="en-US" sz="2500" b="1" dirty="0" smtClean="0"/>
              <a:t>ontroller </a:t>
            </a:r>
            <a:r>
              <a:rPr lang="en-US" sz="2500" dirty="0" smtClean="0"/>
              <a:t>handles it!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23903541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Deploying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32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2895" y="1181100"/>
            <a:ext cx="6189836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500" dirty="0" smtClean="0"/>
              <a:t>The machine learning model </a:t>
            </a:r>
            <a:r>
              <a:rPr lang="en-US" sz="2500" dirty="0" smtClean="0"/>
              <a:t>lives in the folder</a:t>
            </a:r>
            <a:endParaRPr lang="en-US" sz="2500" dirty="0" smtClean="0"/>
          </a:p>
          <a:p>
            <a:pPr algn="l"/>
            <a:endParaRPr lang="en-US" sz="2500" dirty="0"/>
          </a:p>
          <a:p>
            <a:pPr algn="l"/>
            <a:r>
              <a:rPr lang="en-US" sz="2500" dirty="0" smtClean="0"/>
              <a:t>It is pickled…</a:t>
            </a:r>
            <a:endParaRPr lang="en-US" sz="25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3737" y="2019300"/>
            <a:ext cx="1969147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0750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Deploying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33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2895" y="1181100"/>
            <a:ext cx="7289175" cy="39395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500" dirty="0" smtClean="0"/>
              <a:t>The machine learning model lives in the </a:t>
            </a:r>
            <a:r>
              <a:rPr lang="en-US" sz="2500" b="1" dirty="0" smtClean="0"/>
              <a:t>model</a:t>
            </a:r>
            <a:r>
              <a:rPr lang="en-US" sz="2500" dirty="0" smtClean="0"/>
              <a:t> folder</a:t>
            </a:r>
          </a:p>
          <a:p>
            <a:pPr algn="l"/>
            <a:r>
              <a:rPr lang="en-US" sz="2500" dirty="0"/>
              <a:t>	</a:t>
            </a:r>
            <a:r>
              <a:rPr lang="en-US" sz="2500" dirty="0" smtClean="0"/>
              <a:t>not to be confused with the model in MVC</a:t>
            </a:r>
          </a:p>
          <a:p>
            <a:pPr algn="l"/>
            <a:endParaRPr lang="en-US" sz="2500" dirty="0"/>
          </a:p>
          <a:p>
            <a:pPr algn="l"/>
            <a:r>
              <a:rPr lang="en-US" sz="2500" dirty="0" smtClean="0"/>
              <a:t>It is pickled…</a:t>
            </a:r>
          </a:p>
          <a:p>
            <a:pPr algn="l"/>
            <a:endParaRPr lang="en-US" sz="2500" dirty="0"/>
          </a:p>
          <a:p>
            <a:pPr algn="l"/>
            <a:r>
              <a:rPr lang="en-US" sz="2500" dirty="0" smtClean="0"/>
              <a:t>You know, the standard mechanism</a:t>
            </a:r>
          </a:p>
          <a:p>
            <a:pPr algn="l"/>
            <a:r>
              <a:rPr lang="en-US" sz="2500" dirty="0" smtClean="0"/>
              <a:t>	for serializing an object.</a:t>
            </a:r>
          </a:p>
          <a:p>
            <a:pPr algn="l"/>
            <a:endParaRPr lang="en-US" sz="2500" dirty="0"/>
          </a:p>
          <a:p>
            <a:pPr algn="l"/>
            <a:r>
              <a:rPr lang="en-US" sz="2500" dirty="0" smtClean="0"/>
              <a:t>Essentially we can transform a </a:t>
            </a:r>
          </a:p>
          <a:p>
            <a:pPr algn="l"/>
            <a:r>
              <a:rPr lang="en-US" sz="2500" dirty="0"/>
              <a:t>	</a:t>
            </a:r>
            <a:r>
              <a:rPr lang="en-US" sz="2500" dirty="0" smtClean="0"/>
              <a:t>python object into a file!</a:t>
            </a:r>
            <a:endParaRPr lang="en-US" sz="25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3737" y="2019300"/>
            <a:ext cx="1969147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5073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Deploying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34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2895" y="1181100"/>
            <a:ext cx="336312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500" dirty="0" smtClean="0"/>
              <a:t>You can pickle anything!!</a:t>
            </a:r>
            <a:endParaRPr lang="en-US" sz="25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3737" y="2019300"/>
            <a:ext cx="1969147" cy="29591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2737" y="952500"/>
            <a:ext cx="927171" cy="1371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9937" y="2933700"/>
            <a:ext cx="3248025" cy="20955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19537" y="952500"/>
            <a:ext cx="2245348" cy="20447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61937" y="1859101"/>
            <a:ext cx="288238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n-US" sz="2500" dirty="0" err="1"/>
              <a:t>s</a:t>
            </a:r>
            <a:r>
              <a:rPr lang="en-US" sz="2500" dirty="0" err="1" smtClean="0"/>
              <a:t>klearn</a:t>
            </a:r>
            <a:r>
              <a:rPr lang="en-US" sz="2500" dirty="0" smtClean="0"/>
              <a:t> models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500" dirty="0" err="1" smtClean="0"/>
              <a:t>Jsons</a:t>
            </a:r>
            <a:r>
              <a:rPr lang="en-US" sz="2500" dirty="0" smtClean="0"/>
              <a:t>!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500" dirty="0" smtClean="0"/>
              <a:t>Strings!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500" dirty="0" smtClean="0"/>
              <a:t>Your own models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500" dirty="0" smtClean="0"/>
              <a:t>Any python object can be pickled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21800652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Deploying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35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29829" y="1638300"/>
            <a:ext cx="910113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n-US" sz="2000" dirty="0" smtClean="0"/>
              <a:t>Sign up for </a:t>
            </a:r>
            <a:r>
              <a:rPr lang="en-US" sz="2000" dirty="0" err="1" smtClean="0"/>
              <a:t>Heroku</a:t>
            </a:r>
            <a:r>
              <a:rPr lang="en-US" sz="2000" dirty="0" smtClean="0"/>
              <a:t> </a:t>
            </a:r>
            <a:r>
              <a:rPr lang="en-US" sz="2000" dirty="0" smtClean="0">
                <a:hlinkClick r:id="rId3"/>
              </a:rPr>
              <a:t>here</a:t>
            </a:r>
            <a:endParaRPr lang="en-US" sz="2000" dirty="0" smtClean="0"/>
          </a:p>
          <a:p>
            <a:pPr marL="457200" indent="-457200" algn="l">
              <a:buFont typeface="+mj-lt"/>
              <a:buAutoNum type="arabicPeriod"/>
            </a:pPr>
            <a:r>
              <a:rPr lang="en-US" sz="2000" dirty="0" smtClean="0"/>
              <a:t>Create a new app (make sure </a:t>
            </a:r>
            <a:r>
              <a:rPr lang="en-US" sz="2000" dirty="0" err="1"/>
              <a:t>H</a:t>
            </a:r>
            <a:r>
              <a:rPr lang="en-US" sz="2000" dirty="0" err="1" smtClean="0"/>
              <a:t>eroku</a:t>
            </a:r>
            <a:r>
              <a:rPr lang="en-US" sz="2000" dirty="0" smtClean="0"/>
              <a:t> </a:t>
            </a:r>
            <a:r>
              <a:rPr lang="en-US" sz="2000" dirty="0" err="1" smtClean="0"/>
              <a:t>toolbelt</a:t>
            </a:r>
            <a:r>
              <a:rPr lang="en-US" sz="2000" dirty="0" smtClean="0"/>
              <a:t> is installed)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dirty="0" smtClean="0"/>
              <a:t>Clone our flask app </a:t>
            </a:r>
            <a:r>
              <a:rPr lang="en-US" sz="2000" dirty="0" smtClean="0">
                <a:hlinkClick r:id="rId4"/>
              </a:rPr>
              <a:t>here</a:t>
            </a:r>
            <a:endParaRPr lang="en-US" sz="2000" dirty="0" smtClean="0"/>
          </a:p>
          <a:p>
            <a:pPr marL="785813" lvl="1" indent="-457200" algn="l">
              <a:buFont typeface="+mj-lt"/>
              <a:buAutoNum type="arabicPeriod"/>
            </a:pPr>
            <a:r>
              <a:rPr lang="en-US" sz="2000" dirty="0" smtClean="0"/>
              <a:t>Change and test at will</a:t>
            </a:r>
          </a:p>
          <a:p>
            <a:pPr marL="457200" indent="-457200" algn="l">
              <a:buFont typeface="+mj-lt"/>
              <a:buAutoNum type="arabicPeriod"/>
            </a:pPr>
            <a:r>
              <a:rPr lang="hr-HR" sz="2000" dirty="0"/>
              <a:t>Run the command:    </a:t>
            </a:r>
            <a:r>
              <a:rPr lang="hr-HR" sz="2000" b="1" dirty="0"/>
              <a:t>heroku git:remote </a:t>
            </a:r>
            <a:r>
              <a:rPr lang="en-US" sz="2000" b="1" dirty="0"/>
              <a:t>–</a:t>
            </a:r>
            <a:r>
              <a:rPr lang="hr-HR" sz="2000" b="1" dirty="0"/>
              <a:t>a &lt;APP</a:t>
            </a:r>
            <a:r>
              <a:rPr lang="hr-HR" sz="2000" b="1" dirty="0" smtClean="0"/>
              <a:t>&gt;</a:t>
            </a:r>
            <a:endParaRPr lang="en-US" sz="2000" dirty="0" smtClean="0"/>
          </a:p>
          <a:p>
            <a:pPr marL="457200" indent="-457200" algn="l">
              <a:buFont typeface="+mj-lt"/>
              <a:buAutoNum type="arabicPeriod"/>
            </a:pPr>
            <a:r>
              <a:rPr lang="en-US" sz="2000" dirty="0" smtClean="0"/>
              <a:t>Install the custom build back for </a:t>
            </a:r>
            <a:r>
              <a:rPr lang="en-US" sz="2000" dirty="0" err="1" smtClean="0"/>
              <a:t>scipy</a:t>
            </a:r>
            <a:r>
              <a:rPr lang="en-US" sz="2000" dirty="0" smtClean="0"/>
              <a:t> and </a:t>
            </a:r>
            <a:r>
              <a:rPr lang="en-US" sz="2000" dirty="0" err="1" smtClean="0"/>
              <a:t>numpy</a:t>
            </a:r>
            <a:r>
              <a:rPr lang="en-US" sz="2000" dirty="0" smtClean="0"/>
              <a:t> (this installs </a:t>
            </a:r>
            <a:r>
              <a:rPr lang="en-US" sz="2000" dirty="0" err="1" smtClean="0"/>
              <a:t>sklearn</a:t>
            </a:r>
            <a:r>
              <a:rPr lang="en-US" sz="2000" dirty="0" smtClean="0"/>
              <a:t>)</a:t>
            </a:r>
          </a:p>
          <a:p>
            <a:pPr marL="785813" lvl="1" indent="-457200" algn="l">
              <a:buFont typeface="+mj-lt"/>
              <a:buAutoNum type="arabicPeriod"/>
            </a:pPr>
            <a:r>
              <a:rPr lang="en-US" sz="1500" dirty="0" err="1"/>
              <a:t>h</a:t>
            </a:r>
            <a:r>
              <a:rPr lang="en-US" sz="1500" dirty="0" err="1" smtClean="0"/>
              <a:t>eroku</a:t>
            </a:r>
            <a:r>
              <a:rPr lang="en-US" sz="1500" dirty="0" smtClean="0"/>
              <a:t> </a:t>
            </a:r>
            <a:r>
              <a:rPr lang="en-US" sz="1500" dirty="0" err="1" smtClean="0"/>
              <a:t>config:set</a:t>
            </a:r>
            <a:r>
              <a:rPr lang="en-US" sz="1500" dirty="0" smtClean="0"/>
              <a:t> BUILDPACK_URL=https://</a:t>
            </a:r>
            <a:r>
              <a:rPr lang="en-US" sz="1500" dirty="0" err="1" smtClean="0"/>
              <a:t>github.com</a:t>
            </a:r>
            <a:r>
              <a:rPr lang="en-US" sz="1500" dirty="0" smtClean="0"/>
              <a:t>/</a:t>
            </a:r>
            <a:r>
              <a:rPr lang="en-US" sz="1500" dirty="0" err="1" smtClean="0"/>
              <a:t>thenovices</a:t>
            </a:r>
            <a:r>
              <a:rPr lang="en-US" sz="1500" dirty="0" smtClean="0"/>
              <a:t>/</a:t>
            </a:r>
            <a:r>
              <a:rPr lang="en-US" sz="1500" dirty="0" err="1" smtClean="0"/>
              <a:t>heroku-buildpack-scipy</a:t>
            </a:r>
            <a:r>
              <a:rPr lang="en-US" sz="1500" dirty="0" smtClean="0"/>
              <a:t> </a:t>
            </a:r>
            <a:r>
              <a:rPr lang="en-US" sz="1500" dirty="0" smtClean="0"/>
              <a:t>--app </a:t>
            </a:r>
            <a:r>
              <a:rPr lang="en-US" sz="1500" dirty="0" smtClean="0"/>
              <a:t>&lt;APP&gt;</a:t>
            </a:r>
          </a:p>
          <a:p>
            <a:pPr marL="785813" lvl="1" indent="-457200" algn="l">
              <a:buFont typeface="+mj-lt"/>
              <a:buAutoNum type="arabicPeriod"/>
            </a:pPr>
            <a:r>
              <a:rPr lang="en-US" sz="1500" dirty="0" smtClean="0"/>
              <a:t>Run the command above in the root of your app (with the </a:t>
            </a:r>
            <a:r>
              <a:rPr lang="en-US" sz="1500" dirty="0" err="1" smtClean="0"/>
              <a:t>toolbelt</a:t>
            </a:r>
            <a:r>
              <a:rPr lang="en-US" sz="1500" dirty="0" smtClean="0"/>
              <a:t> installed)</a:t>
            </a:r>
          </a:p>
          <a:p>
            <a:pPr marL="457200" indent="-457200" algn="l">
              <a:buFont typeface="+mj-lt"/>
              <a:buAutoNum type="arabicPeriod"/>
            </a:pPr>
            <a:r>
              <a:rPr lang="hr-HR" sz="2000" dirty="0" smtClean="0"/>
              <a:t>Use as normal git repository:</a:t>
            </a:r>
          </a:p>
          <a:p>
            <a:pPr marL="785813" lvl="1" indent="-457200" algn="l">
              <a:buFont typeface="+mj-lt"/>
              <a:buAutoNum type="arabicPeriod"/>
            </a:pPr>
            <a:r>
              <a:rPr lang="hr-HR" sz="2000" dirty="0"/>
              <a:t>g</a:t>
            </a:r>
            <a:r>
              <a:rPr lang="en-US" sz="2000" dirty="0" err="1" smtClean="0"/>
              <a:t>i</a:t>
            </a:r>
            <a:r>
              <a:rPr lang="hr-HR" sz="2000" dirty="0" smtClean="0"/>
              <a:t>t add, commit, etc...</a:t>
            </a:r>
          </a:p>
          <a:p>
            <a:pPr marL="785813" lvl="1" indent="-457200" algn="l">
              <a:buFont typeface="+mj-lt"/>
              <a:buAutoNum type="arabicPeriod"/>
            </a:pPr>
            <a:r>
              <a:rPr lang="en-US" sz="2000" b="1" dirty="0"/>
              <a:t>g</a:t>
            </a:r>
            <a:r>
              <a:rPr lang="hr-HR" sz="2000" b="1" dirty="0" err="1" smtClean="0"/>
              <a:t>it</a:t>
            </a:r>
            <a:r>
              <a:rPr lang="hr-HR" sz="2000" b="1" dirty="0" smtClean="0"/>
              <a:t> push heroku master </a:t>
            </a:r>
            <a:r>
              <a:rPr lang="hr-HR" sz="2000" dirty="0" smtClean="0"/>
              <a:t>(instead of origin)</a:t>
            </a:r>
          </a:p>
          <a:p>
            <a:pPr marL="457200" indent="-457200" algn="l">
              <a:buFont typeface="+mj-lt"/>
              <a:buAutoNum type="arabicPeriod"/>
            </a:pPr>
            <a:r>
              <a:rPr lang="hr-HR" sz="2000" dirty="0" smtClean="0"/>
              <a:t>Amaze people with </a:t>
            </a:r>
            <a:r>
              <a:rPr lang="hr-HR" sz="2000" dirty="0" err="1" smtClean="0"/>
              <a:t>your</a:t>
            </a:r>
            <a:r>
              <a:rPr lang="hr-HR" sz="2000" dirty="0" smtClean="0"/>
              <a:t> </a:t>
            </a:r>
            <a:r>
              <a:rPr lang="hr-HR" sz="2000" dirty="0" err="1" smtClean="0"/>
              <a:t>mad</a:t>
            </a:r>
            <a:r>
              <a:rPr lang="hr-HR" sz="2000" dirty="0" smtClean="0"/>
              <a:t> data </a:t>
            </a:r>
            <a:r>
              <a:rPr lang="hr-HR" sz="2000" dirty="0" err="1" smtClean="0"/>
              <a:t>science</a:t>
            </a:r>
            <a:r>
              <a:rPr lang="hr-HR" sz="2000" dirty="0" smtClean="0"/>
              <a:t> </a:t>
            </a:r>
            <a:r>
              <a:rPr lang="hr-HR" sz="2000" dirty="0" err="1" smtClean="0"/>
              <a:t>skillz</a:t>
            </a:r>
            <a:endParaRPr lang="hr-HR" sz="2000" dirty="0" smtClean="0"/>
          </a:p>
          <a:p>
            <a:pPr marL="785813" lvl="1" indent="-457200" algn="l">
              <a:buFont typeface="+mj-lt"/>
              <a:buAutoNum type="arabicPeriod"/>
            </a:pPr>
            <a:endParaRPr lang="hr-HR" sz="2000" dirty="0"/>
          </a:p>
          <a:p>
            <a:pPr marL="457200" indent="-457200" algn="l">
              <a:buFont typeface="+mj-lt"/>
              <a:buAutoNum type="arabicPeriod"/>
            </a:pPr>
            <a:endParaRPr lang="en-US" sz="2500" dirty="0" smtClean="0"/>
          </a:p>
          <a:p>
            <a:pPr marL="457200" indent="-457200" algn="l">
              <a:buFont typeface="+mj-lt"/>
              <a:buAutoNum type="arabicPeriod"/>
            </a:pPr>
            <a:endParaRPr lang="en-US" sz="2500" dirty="0"/>
          </a:p>
        </p:txBody>
      </p:sp>
      <p:sp>
        <p:nvSpPr>
          <p:cNvPr id="6" name="TextBox 5"/>
          <p:cNvSpPr txBox="1"/>
          <p:nvPr/>
        </p:nvSpPr>
        <p:spPr>
          <a:xfrm>
            <a:off x="109537" y="952500"/>
            <a:ext cx="646887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Comprehensive Step by Step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3961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1. Sign up for </a:t>
            </a:r>
            <a:r>
              <a:rPr lang="en-US" dirty="0" err="1" smtClean="0"/>
              <a:t>Heroku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Deploying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2"/>
          </p:nvPr>
        </p:nvSpPr>
        <p:spPr/>
        <p:txBody>
          <a:bodyPr/>
          <a:lstStyle/>
          <a:p>
            <a:r>
              <a:rPr lang="en-US" dirty="0" smtClean="0"/>
              <a:t>Self-explanatory?</a:t>
            </a:r>
          </a:p>
          <a:p>
            <a:endParaRPr lang="en-US" dirty="0" smtClean="0"/>
          </a:p>
          <a:p>
            <a:r>
              <a:rPr lang="en-US" dirty="0" smtClean="0">
                <a:hlinkClick r:id="rId2"/>
              </a:rPr>
              <a:t>http://</a:t>
            </a:r>
            <a:r>
              <a:rPr lang="en-US" dirty="0" err="1" smtClean="0">
                <a:hlinkClick r:id="rId2"/>
              </a:rPr>
              <a:t>heroku.com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34588A-CBAF-924B-A77D-DE72B91A9204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935928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marL="457200" indent="-457200"/>
            <a:r>
              <a:rPr lang="en-US" dirty="0"/>
              <a:t>2</a:t>
            </a:r>
            <a:r>
              <a:rPr lang="en-US" dirty="0" smtClean="0"/>
              <a:t>. </a:t>
            </a:r>
            <a:r>
              <a:rPr lang="en-US" sz="4000" dirty="0"/>
              <a:t>Create a new app (make sure </a:t>
            </a:r>
            <a:r>
              <a:rPr lang="en-US" sz="4000" dirty="0" err="1"/>
              <a:t>Heroku</a:t>
            </a:r>
            <a:r>
              <a:rPr lang="en-US" sz="4000" dirty="0"/>
              <a:t> </a:t>
            </a:r>
            <a:r>
              <a:rPr lang="en-US" sz="4000" dirty="0" err="1"/>
              <a:t>toolbelt</a:t>
            </a:r>
            <a:r>
              <a:rPr lang="en-US" sz="4000" dirty="0"/>
              <a:t> is installed)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Deploying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2"/>
          </p:nvPr>
        </p:nvSpPr>
        <p:spPr/>
        <p:txBody>
          <a:bodyPr/>
          <a:lstStyle/>
          <a:p>
            <a:r>
              <a:rPr lang="en-US" dirty="0" smtClean="0"/>
              <a:t>Not self-explanatory</a:t>
            </a:r>
          </a:p>
          <a:p>
            <a:endParaRPr lang="en-US" dirty="0" smtClean="0"/>
          </a:p>
          <a:p>
            <a:r>
              <a:rPr lang="pl-PL" dirty="0" smtClean="0">
                <a:hlinkClick r:id="rId2"/>
              </a:rPr>
              <a:t>1. https</a:t>
            </a:r>
            <a:r>
              <a:rPr lang="pl-PL" dirty="0">
                <a:hlinkClick r:id="rId2"/>
              </a:rPr>
              <a:t>://toolbelt.heroku.com</a:t>
            </a:r>
            <a:r>
              <a:rPr lang="pl-PL" dirty="0" smtClean="0">
                <a:hlinkClick r:id="rId2"/>
              </a:rPr>
              <a:t>/</a:t>
            </a:r>
            <a:endParaRPr lang="pl-PL" dirty="0" smtClean="0"/>
          </a:p>
          <a:p>
            <a:endParaRPr lang="pl-PL" dirty="0"/>
          </a:p>
          <a:p>
            <a:r>
              <a:rPr lang="pl-PL" dirty="0" smtClean="0"/>
              <a:t>2. </a:t>
            </a:r>
            <a:r>
              <a:rPr lang="pl-PL" dirty="0" err="1" smtClean="0"/>
              <a:t>Type</a:t>
            </a:r>
            <a:r>
              <a:rPr lang="pl-PL" dirty="0" smtClean="0"/>
              <a:t> </a:t>
            </a:r>
            <a:r>
              <a:rPr lang="pl-PL" dirty="0" err="1" smtClean="0"/>
              <a:t>into</a:t>
            </a:r>
            <a:r>
              <a:rPr lang="pl-PL" dirty="0" smtClean="0"/>
              <a:t> </a:t>
            </a:r>
            <a:r>
              <a:rPr lang="pl-PL" dirty="0" err="1" smtClean="0"/>
              <a:t>your</a:t>
            </a:r>
            <a:r>
              <a:rPr lang="pl-PL" dirty="0" smtClean="0"/>
              <a:t> </a:t>
            </a:r>
            <a:r>
              <a:rPr lang="pl-PL" dirty="0" err="1" smtClean="0"/>
              <a:t>console</a:t>
            </a:r>
            <a:r>
              <a:rPr lang="pl-PL" dirty="0" smtClean="0"/>
              <a:t>:</a:t>
            </a:r>
          </a:p>
          <a:p>
            <a:r>
              <a:rPr lang="en-US" b="1" dirty="0" smtClean="0"/>
              <a:t>	h</a:t>
            </a:r>
            <a:r>
              <a:rPr lang="pl-PL" b="1" dirty="0" err="1" smtClean="0"/>
              <a:t>eroku</a:t>
            </a:r>
            <a:r>
              <a:rPr lang="pl-PL" b="1" dirty="0" smtClean="0"/>
              <a:t> login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34588A-CBAF-924B-A77D-DE72B91A9204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660020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marL="457200" indent="-457200"/>
            <a:r>
              <a:rPr lang="en-US" dirty="0" smtClean="0"/>
              <a:t>3. </a:t>
            </a:r>
            <a:r>
              <a:rPr lang="en-US" sz="4000" dirty="0" smtClean="0"/>
              <a:t>Clone </a:t>
            </a:r>
            <a:r>
              <a:rPr lang="en-US" sz="4000" dirty="0"/>
              <a:t>our flask app </a:t>
            </a:r>
            <a:r>
              <a:rPr lang="en-US" sz="4000" dirty="0">
                <a:hlinkClick r:id="rId2"/>
              </a:rPr>
              <a:t>here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Deploying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2"/>
          </p:nvPr>
        </p:nvSpPr>
        <p:spPr/>
        <p:txBody>
          <a:bodyPr/>
          <a:lstStyle/>
          <a:p>
            <a:r>
              <a:rPr lang="en-US" dirty="0" smtClean="0"/>
              <a:t>Self-explanatory?</a:t>
            </a:r>
          </a:p>
          <a:p>
            <a:endParaRPr lang="en-US" dirty="0" smtClean="0"/>
          </a:p>
          <a:p>
            <a:r>
              <a:rPr lang="en-US" dirty="0" smtClean="0"/>
              <a:t>Now you can run it locally!!   (</a:t>
            </a:r>
            <a:r>
              <a:rPr lang="en-US" b="1" i="1" dirty="0" smtClean="0"/>
              <a:t>python </a:t>
            </a:r>
            <a:r>
              <a:rPr lang="en-US" b="1" i="1" dirty="0" err="1" smtClean="0"/>
              <a:t>controller.py</a:t>
            </a:r>
            <a:r>
              <a:rPr lang="en-US" b="1" i="1" dirty="0" smtClean="0"/>
              <a:t>)</a:t>
            </a:r>
            <a:endParaRPr lang="en-US" b="1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34588A-CBAF-924B-A77D-DE72B91A9204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935928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4</a:t>
            </a:r>
            <a:r>
              <a:rPr lang="en-US" dirty="0" smtClean="0"/>
              <a:t>. </a:t>
            </a:r>
            <a:r>
              <a:rPr lang="hr-HR" sz="4000" dirty="0"/>
              <a:t>Run the command:   </a:t>
            </a:r>
            <a:r>
              <a:rPr lang="hr-HR" sz="4000" dirty="0" smtClean="0"/>
              <a:t/>
            </a:r>
            <a:br>
              <a:rPr lang="hr-HR" sz="4000" dirty="0" smtClean="0"/>
            </a:br>
            <a:r>
              <a:rPr lang="hr-HR" sz="4000" dirty="0"/>
              <a:t>	</a:t>
            </a:r>
            <a:r>
              <a:rPr lang="hr-HR" sz="4000" dirty="0" smtClean="0"/>
              <a:t>		 </a:t>
            </a:r>
            <a:r>
              <a:rPr lang="hr-HR" sz="4000" dirty="0"/>
              <a:t>heroku git:remote </a:t>
            </a:r>
            <a:r>
              <a:rPr lang="en-US" sz="4000" dirty="0"/>
              <a:t>–</a:t>
            </a:r>
            <a:r>
              <a:rPr lang="hr-HR" sz="4000" dirty="0"/>
              <a:t>a &lt;APP&gt;</a:t>
            </a:r>
            <a:br>
              <a:rPr lang="hr-HR" sz="4000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Deploying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2"/>
          </p:nvPr>
        </p:nvSpPr>
        <p:spPr/>
        <p:txBody>
          <a:bodyPr/>
          <a:lstStyle/>
          <a:p>
            <a:pPr marL="0" lvl="1" indent="0">
              <a:buNone/>
            </a:pPr>
            <a:r>
              <a:rPr lang="en-US" dirty="0"/>
              <a:t>At the root of the directory</a:t>
            </a:r>
          </a:p>
          <a:p>
            <a:endParaRPr lang="en-US" dirty="0"/>
          </a:p>
          <a:p>
            <a:r>
              <a:rPr lang="en-US" dirty="0" smtClean="0"/>
              <a:t>This adds a new </a:t>
            </a:r>
            <a:r>
              <a:rPr lang="en-US" dirty="0" err="1" smtClean="0"/>
              <a:t>git</a:t>
            </a:r>
            <a:r>
              <a:rPr lang="en-US" dirty="0" smtClean="0"/>
              <a:t> “remote” </a:t>
            </a:r>
          </a:p>
          <a:p>
            <a:r>
              <a:rPr lang="en-US" dirty="0"/>
              <a:t>	A</a:t>
            </a:r>
            <a:r>
              <a:rPr lang="en-US" dirty="0" smtClean="0"/>
              <a:t> new place to push </a:t>
            </a:r>
            <a:endParaRPr lang="en-US" dirty="0" smtClean="0">
              <a:sym typeface="Wingdings"/>
            </a:endParaRPr>
          </a:p>
          <a:p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Check this by running    </a:t>
            </a:r>
            <a:r>
              <a:rPr lang="en-US" i="1" dirty="0" err="1" smtClean="0">
                <a:sym typeface="Wingdings"/>
              </a:rPr>
              <a:t>git</a:t>
            </a:r>
            <a:r>
              <a:rPr lang="en-US" i="1" dirty="0" smtClean="0">
                <a:sym typeface="Wingdings"/>
              </a:rPr>
              <a:t> remote –v</a:t>
            </a:r>
          </a:p>
          <a:p>
            <a:r>
              <a:rPr lang="en-US" dirty="0" smtClean="0">
                <a:sym typeface="Wingdings"/>
              </a:rPr>
              <a:t>	You should see </a:t>
            </a:r>
            <a:r>
              <a:rPr lang="en-US" b="1" dirty="0" smtClean="0">
                <a:sym typeface="Wingdings"/>
              </a:rPr>
              <a:t>origin</a:t>
            </a:r>
            <a:r>
              <a:rPr lang="en-US" dirty="0" smtClean="0">
                <a:sym typeface="Wingdings"/>
              </a:rPr>
              <a:t> and </a:t>
            </a:r>
            <a:r>
              <a:rPr lang="en-US" b="1" dirty="0" err="1" smtClean="0">
                <a:sym typeface="Wingdings"/>
              </a:rPr>
              <a:t>heroku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34588A-CBAF-924B-A77D-DE72B91A9204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974310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web development?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The work involved with building and maintaining a live website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51870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5</a:t>
            </a:r>
            <a:r>
              <a:rPr lang="en-US" dirty="0" smtClean="0"/>
              <a:t>. </a:t>
            </a:r>
            <a:r>
              <a:rPr lang="en-US" sz="4000" dirty="0"/>
              <a:t>Install the custom build back for </a:t>
            </a:r>
            <a:r>
              <a:rPr lang="en-US" sz="4000" dirty="0" err="1"/>
              <a:t>scipy</a:t>
            </a:r>
            <a:r>
              <a:rPr lang="en-US" sz="4000" dirty="0"/>
              <a:t> and </a:t>
            </a:r>
            <a:r>
              <a:rPr lang="en-US" sz="4000" dirty="0" err="1"/>
              <a:t>numpy</a:t>
            </a:r>
            <a:r>
              <a:rPr lang="en-US" sz="4000" dirty="0"/>
              <a:t/>
            </a:r>
            <a:br>
              <a:rPr lang="en-US" sz="4000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Deploying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2"/>
          </p:nvPr>
        </p:nvSpPr>
        <p:spPr/>
        <p:txBody>
          <a:bodyPr/>
          <a:lstStyle/>
          <a:p>
            <a:r>
              <a:rPr lang="en-US" dirty="0" smtClean="0"/>
              <a:t>Not self-explanatory. This will install </a:t>
            </a:r>
            <a:r>
              <a:rPr lang="en-US" dirty="0" err="1" smtClean="0"/>
              <a:t>sklearn</a:t>
            </a:r>
            <a:r>
              <a:rPr lang="en-US" dirty="0" smtClean="0"/>
              <a:t> directly on our rented servers</a:t>
            </a:r>
          </a:p>
          <a:p>
            <a:endParaRPr lang="en-US" dirty="0" smtClean="0"/>
          </a:p>
          <a:p>
            <a:r>
              <a:rPr lang="en-US" dirty="0">
                <a:hlinkClick r:id="rId2"/>
              </a:rPr>
              <a:t>https://github.com/thenovices/heroku-buildpack-</a:t>
            </a:r>
            <a:r>
              <a:rPr lang="en-US" dirty="0" smtClean="0">
                <a:hlinkClick r:id="rId2"/>
              </a:rPr>
              <a:t>scipy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Run:</a:t>
            </a:r>
          </a:p>
          <a:p>
            <a:pPr marL="0" lvl="1" indent="0">
              <a:buNone/>
            </a:pPr>
            <a:r>
              <a:rPr lang="en-US" sz="1400" i="1" dirty="0" err="1"/>
              <a:t>heroku</a:t>
            </a:r>
            <a:r>
              <a:rPr lang="en-US" sz="1400" i="1" dirty="0"/>
              <a:t> </a:t>
            </a:r>
            <a:r>
              <a:rPr lang="en-US" sz="1400" i="1" dirty="0" err="1"/>
              <a:t>config:set</a:t>
            </a:r>
            <a:r>
              <a:rPr lang="en-US" sz="1400" i="1" dirty="0"/>
              <a:t> BUILDPACK_URL=https://</a:t>
            </a:r>
            <a:r>
              <a:rPr lang="en-US" sz="1400" i="1" dirty="0" err="1"/>
              <a:t>github.com</a:t>
            </a:r>
            <a:r>
              <a:rPr lang="en-US" sz="1400" i="1" dirty="0"/>
              <a:t>/</a:t>
            </a:r>
            <a:r>
              <a:rPr lang="en-US" sz="1400" i="1" dirty="0" err="1"/>
              <a:t>thenovices</a:t>
            </a:r>
            <a:r>
              <a:rPr lang="en-US" sz="1400" i="1" dirty="0"/>
              <a:t>/</a:t>
            </a:r>
            <a:r>
              <a:rPr lang="en-US" sz="1400" i="1" dirty="0" err="1"/>
              <a:t>heroku-buildpack-</a:t>
            </a:r>
            <a:r>
              <a:rPr lang="en-US" sz="1400" i="1" dirty="0" err="1" smtClean="0"/>
              <a:t>scipy</a:t>
            </a:r>
            <a:r>
              <a:rPr lang="en-US" sz="1400" i="1" dirty="0" smtClean="0"/>
              <a:t> </a:t>
            </a:r>
            <a:r>
              <a:rPr lang="en-US" sz="1400" i="1" dirty="0" smtClean="0"/>
              <a:t>--</a:t>
            </a:r>
            <a:r>
              <a:rPr lang="en-US" sz="1400" i="1" dirty="0" smtClean="0"/>
              <a:t>app &lt;APP&gt;</a:t>
            </a:r>
          </a:p>
          <a:p>
            <a:pPr marL="0" lvl="1" indent="0">
              <a:buNone/>
            </a:pPr>
            <a:r>
              <a:rPr lang="en-US" dirty="0" smtClean="0"/>
              <a:t>At the root of the directory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34588A-CBAF-924B-A77D-DE72B91A9204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935928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6. </a:t>
            </a:r>
            <a:r>
              <a:rPr lang="hr-HR" sz="4000" dirty="0"/>
              <a:t>Use as normal git </a:t>
            </a:r>
            <a:r>
              <a:rPr lang="hr-HR" sz="4000" dirty="0" smtClean="0"/>
              <a:t>repository</a:t>
            </a:r>
            <a:r>
              <a:rPr lang="hr-HR" sz="4000" dirty="0"/>
              <a:t/>
            </a:r>
            <a:br>
              <a:rPr lang="hr-HR" sz="4000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Deploying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2"/>
          </p:nvPr>
        </p:nvSpPr>
        <p:spPr/>
        <p:txBody>
          <a:bodyPr/>
          <a:lstStyle/>
          <a:p>
            <a:r>
              <a:rPr lang="en-US" dirty="0" smtClean="0"/>
              <a:t>Self-explanatory?</a:t>
            </a:r>
          </a:p>
          <a:p>
            <a:endParaRPr lang="en-US" dirty="0"/>
          </a:p>
          <a:p>
            <a:r>
              <a:rPr lang="en-US" dirty="0" err="1"/>
              <a:t>g</a:t>
            </a:r>
            <a:r>
              <a:rPr lang="en-US" dirty="0" err="1" smtClean="0"/>
              <a:t>it</a:t>
            </a:r>
            <a:r>
              <a:rPr lang="en-US" dirty="0" smtClean="0"/>
              <a:t> add .</a:t>
            </a:r>
          </a:p>
          <a:p>
            <a:endParaRPr lang="en-US" dirty="0"/>
          </a:p>
          <a:p>
            <a:r>
              <a:rPr lang="en-US" dirty="0" err="1" smtClean="0"/>
              <a:t>git</a:t>
            </a:r>
            <a:r>
              <a:rPr lang="en-US" dirty="0" smtClean="0"/>
              <a:t> commit –m “I am a genius”</a:t>
            </a:r>
          </a:p>
          <a:p>
            <a:endParaRPr lang="en-US" dirty="0"/>
          </a:p>
          <a:p>
            <a:r>
              <a:rPr lang="en-US" dirty="0" err="1" smtClean="0"/>
              <a:t>Git</a:t>
            </a:r>
            <a:r>
              <a:rPr lang="en-US" dirty="0" smtClean="0"/>
              <a:t> push </a:t>
            </a:r>
            <a:r>
              <a:rPr lang="en-US" dirty="0" err="1" smtClean="0"/>
              <a:t>heroku</a:t>
            </a:r>
            <a:r>
              <a:rPr lang="en-US" dirty="0" smtClean="0"/>
              <a:t> master</a:t>
            </a:r>
          </a:p>
          <a:p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34588A-CBAF-924B-A77D-DE72B91A9204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907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6. </a:t>
            </a:r>
            <a:r>
              <a:rPr lang="hr-HR" sz="4000" dirty="0"/>
              <a:t>Use as normal git </a:t>
            </a:r>
            <a:r>
              <a:rPr lang="hr-HR" sz="4000" dirty="0" smtClean="0"/>
              <a:t>repository</a:t>
            </a:r>
            <a:r>
              <a:rPr lang="hr-HR" sz="4000" dirty="0"/>
              <a:t/>
            </a:r>
            <a:br>
              <a:rPr lang="hr-HR" sz="4000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Deploying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2"/>
          </p:nvPr>
        </p:nvSpPr>
        <p:spPr/>
        <p:txBody>
          <a:bodyPr/>
          <a:lstStyle/>
          <a:p>
            <a:r>
              <a:rPr lang="en-US" dirty="0" smtClean="0"/>
              <a:t>Self-explanatory?</a:t>
            </a:r>
          </a:p>
          <a:p>
            <a:endParaRPr lang="en-US" dirty="0"/>
          </a:p>
          <a:p>
            <a:r>
              <a:rPr lang="en-US" dirty="0" err="1"/>
              <a:t>g</a:t>
            </a:r>
            <a:r>
              <a:rPr lang="en-US" dirty="0" err="1" smtClean="0"/>
              <a:t>it</a:t>
            </a:r>
            <a:r>
              <a:rPr lang="en-US" dirty="0" smtClean="0"/>
              <a:t> add .</a:t>
            </a:r>
          </a:p>
          <a:p>
            <a:endParaRPr lang="en-US" dirty="0"/>
          </a:p>
          <a:p>
            <a:r>
              <a:rPr lang="en-US" dirty="0" err="1" smtClean="0"/>
              <a:t>git</a:t>
            </a:r>
            <a:r>
              <a:rPr lang="en-US" dirty="0" smtClean="0"/>
              <a:t> commit –m “I am a genius”</a:t>
            </a:r>
          </a:p>
          <a:p>
            <a:endParaRPr lang="en-US" dirty="0"/>
          </a:p>
          <a:p>
            <a:r>
              <a:rPr lang="en-US" dirty="0" err="1" smtClean="0"/>
              <a:t>Git</a:t>
            </a:r>
            <a:r>
              <a:rPr lang="en-US" dirty="0" smtClean="0"/>
              <a:t> push </a:t>
            </a:r>
            <a:r>
              <a:rPr lang="en-US" dirty="0" err="1" smtClean="0"/>
              <a:t>heroku</a:t>
            </a:r>
            <a:r>
              <a:rPr lang="en-US" dirty="0" smtClean="0"/>
              <a:t> master</a:t>
            </a:r>
          </a:p>
          <a:p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34588A-CBAF-924B-A77D-DE72B91A9204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  <p:grpSp>
        <p:nvGrpSpPr>
          <p:cNvPr id="6" name="Group 26"/>
          <p:cNvGrpSpPr>
            <a:grpSpLocks/>
          </p:cNvGrpSpPr>
          <p:nvPr/>
        </p:nvGrpSpPr>
        <p:grpSpPr bwMode="auto">
          <a:xfrm>
            <a:off x="7348537" y="2628900"/>
            <a:ext cx="1752600" cy="1524000"/>
            <a:chOff x="0" y="0"/>
            <a:chExt cx="1280" cy="1280"/>
          </a:xfrm>
        </p:grpSpPr>
        <p:pic>
          <p:nvPicPr>
            <p:cNvPr id="7" name="Picture 2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Note: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9" name="Rectangle 25"/>
            <p:cNvSpPr>
              <a:spLocks/>
            </p:cNvSpPr>
            <p:nvPr/>
          </p:nvSpPr>
          <p:spPr bwMode="auto">
            <a:xfrm>
              <a:off x="104" y="264"/>
              <a:ext cx="1095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endParaRPr lang="en-US" sz="900" dirty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It is installing a bunch of modules because of the </a:t>
              </a:r>
              <a:r>
                <a:rPr lang="en-US" sz="900" dirty="0" err="1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requirements.txt</a:t>
              </a: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 file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028954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marL="457200" indent="-457200"/>
            <a:r>
              <a:rPr lang="en-US" dirty="0" smtClean="0"/>
              <a:t>7. </a:t>
            </a:r>
            <a:r>
              <a:rPr lang="hr-HR" sz="4000" dirty="0"/>
              <a:t>Amaze people with </a:t>
            </a:r>
            <a:r>
              <a:rPr lang="hr-HR" sz="4000" dirty="0" err="1"/>
              <a:t>your</a:t>
            </a:r>
            <a:r>
              <a:rPr lang="hr-HR" sz="4000" dirty="0"/>
              <a:t> </a:t>
            </a:r>
            <a:r>
              <a:rPr lang="hr-HR" sz="4000" dirty="0" err="1" smtClean="0"/>
              <a:t>mad</a:t>
            </a:r>
            <a:r>
              <a:rPr lang="hr-HR" sz="4000" dirty="0" smtClean="0"/>
              <a:t> data </a:t>
            </a:r>
            <a:r>
              <a:rPr lang="hr-HR" sz="4000" dirty="0" err="1" smtClean="0"/>
              <a:t>science</a:t>
            </a:r>
            <a:r>
              <a:rPr lang="hr-HR" sz="4000" dirty="0" smtClean="0"/>
              <a:t> </a:t>
            </a:r>
            <a:r>
              <a:rPr lang="hr-HR" sz="4000" dirty="0" err="1" smtClean="0"/>
              <a:t>skillz</a:t>
            </a:r>
            <a:endParaRPr lang="hr-HR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Deploying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2"/>
          </p:nvPr>
        </p:nvSpPr>
        <p:spPr/>
        <p:txBody>
          <a:bodyPr/>
          <a:lstStyle/>
          <a:p>
            <a:r>
              <a:rPr lang="en-US" dirty="0" smtClean="0"/>
              <a:t>Self-explanatory!!!!!</a:t>
            </a:r>
          </a:p>
          <a:p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34588A-CBAF-924B-A77D-DE72B91A9204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0232" y="1509473"/>
            <a:ext cx="3131318" cy="2057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" y="3452923"/>
            <a:ext cx="1506650" cy="1828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0836" y="3657600"/>
            <a:ext cx="1600200" cy="16002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1937" y="3365500"/>
            <a:ext cx="1892300" cy="18923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62137" y="2552700"/>
            <a:ext cx="2521604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7907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 NOW?!!?!?!!1?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Deploying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2"/>
          </p:nvPr>
        </p:nvSpPr>
        <p:spPr/>
        <p:txBody>
          <a:bodyPr/>
          <a:lstStyle/>
          <a:p>
            <a:r>
              <a:rPr lang="en-US" sz="1500" dirty="0" smtClean="0"/>
              <a:t>Put in your own machine learning model!</a:t>
            </a:r>
            <a:endParaRPr lang="en-US" sz="1500" dirty="0"/>
          </a:p>
          <a:p>
            <a:r>
              <a:rPr lang="en-US" sz="1500" dirty="0" smtClean="0"/>
              <a:t>But </a:t>
            </a:r>
            <a:r>
              <a:rPr lang="en-US" sz="1500" dirty="0" err="1" smtClean="0"/>
              <a:t>Sinaaaaan</a:t>
            </a:r>
            <a:r>
              <a:rPr lang="en-US" sz="1500" dirty="0" smtClean="0"/>
              <a:t>, it’s too hard to make it train on the website because I am a genius and am </a:t>
            </a:r>
            <a:r>
              <a:rPr lang="en-US" sz="1500" dirty="0" err="1" smtClean="0"/>
              <a:t>ensembling</a:t>
            </a:r>
            <a:r>
              <a:rPr lang="en-US" sz="1500" dirty="0" smtClean="0"/>
              <a:t> so many things and stuff</a:t>
            </a:r>
          </a:p>
          <a:p>
            <a:endParaRPr lang="en-US" sz="1500" dirty="0"/>
          </a:p>
          <a:p>
            <a:r>
              <a:rPr lang="en-US" sz="1500" dirty="0" smtClean="0"/>
              <a:t>Fine!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500" dirty="0" smtClean="0"/>
              <a:t>Build your model elsewhere (in an </a:t>
            </a:r>
            <a:r>
              <a:rPr lang="en-US" sz="1500" dirty="0" err="1" smtClean="0"/>
              <a:t>ipython</a:t>
            </a:r>
            <a:r>
              <a:rPr lang="en-US" sz="1500" dirty="0" smtClean="0"/>
              <a:t> notebook)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500" b="1" i="1" dirty="0" smtClean="0"/>
              <a:t>Pickle </a:t>
            </a:r>
            <a:r>
              <a:rPr lang="en-US" sz="1500" dirty="0" smtClean="0"/>
              <a:t>your model</a:t>
            </a:r>
            <a:endParaRPr lang="en-US" sz="1500" b="1" i="1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1500" dirty="0" smtClean="0"/>
              <a:t>Load it into the </a:t>
            </a:r>
            <a:r>
              <a:rPr lang="en-US" sz="1500" b="1" dirty="0" smtClean="0"/>
              <a:t>model</a:t>
            </a:r>
            <a:r>
              <a:rPr lang="en-US" sz="1500" dirty="0" smtClean="0"/>
              <a:t> folder manually</a:t>
            </a:r>
          </a:p>
          <a:p>
            <a:endParaRPr lang="en-US" sz="15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34588A-CBAF-924B-A77D-DE72B91A9204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907"/>
      </p:ext>
    </p:extLst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Deploying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34588A-CBAF-924B-A77D-DE72B91A9204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537" y="952500"/>
            <a:ext cx="4956247" cy="371718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3811" y="4539825"/>
            <a:ext cx="72763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hlinkClick r:id="rId3"/>
              </a:rPr>
              <a:t>http://</a:t>
            </a:r>
            <a:r>
              <a:rPr lang="pl-PL" dirty="0" err="1" smtClean="0">
                <a:hlinkClick r:id="rId3"/>
              </a:rPr>
              <a:t>sinan-iris.herokuapp.com</a:t>
            </a:r>
            <a:r>
              <a:rPr lang="pl-PL" dirty="0" smtClean="0">
                <a:hlinkClick r:id="rId3"/>
              </a:rPr>
              <a:t>/</a:t>
            </a:r>
            <a:endParaRPr lang="en-US" dirty="0"/>
          </a:p>
        </p:txBody>
      </p:sp>
      <p:grpSp>
        <p:nvGrpSpPr>
          <p:cNvPr id="13" name="Group 26"/>
          <p:cNvGrpSpPr>
            <a:grpSpLocks/>
          </p:cNvGrpSpPr>
          <p:nvPr/>
        </p:nvGrpSpPr>
        <p:grpSpPr bwMode="auto">
          <a:xfrm>
            <a:off x="7348537" y="2628900"/>
            <a:ext cx="1752600" cy="1524000"/>
            <a:chOff x="0" y="0"/>
            <a:chExt cx="1280" cy="1280"/>
          </a:xfrm>
        </p:grpSpPr>
        <p:pic>
          <p:nvPicPr>
            <p:cNvPr id="14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Note: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6" name="Rectangle 25"/>
            <p:cNvSpPr>
              <a:spLocks/>
            </p:cNvSpPr>
            <p:nvPr/>
          </p:nvSpPr>
          <p:spPr bwMode="auto">
            <a:xfrm>
              <a:off x="104" y="264"/>
              <a:ext cx="1095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endParaRPr lang="en-US" sz="900" dirty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Your unique website will have your app name instead of </a:t>
              </a:r>
              <a:r>
                <a:rPr lang="en-US" sz="900" dirty="0" err="1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sinan</a:t>
              </a: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-iris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64019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web development?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795337" y="1409700"/>
            <a:ext cx="4679950" cy="4770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2500" dirty="0" smtClean="0"/>
              <a:t>T</a:t>
            </a:r>
            <a:r>
              <a:rPr lang="pl-PL" sz="2500" dirty="0" err="1" smtClean="0"/>
              <a:t>wo</a:t>
            </a:r>
            <a:r>
              <a:rPr lang="pl-PL" sz="2500" dirty="0" smtClean="0"/>
              <a:t> </a:t>
            </a:r>
            <a:r>
              <a:rPr lang="pl-PL" sz="2500" dirty="0" err="1" smtClean="0"/>
              <a:t>types</a:t>
            </a:r>
            <a:r>
              <a:rPr lang="pl-PL" sz="2500" dirty="0" smtClean="0"/>
              <a:t> of web development: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27824497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web development?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</a:t>
            </a:fld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795337" y="1409700"/>
            <a:ext cx="4679950" cy="4770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2500" dirty="0" smtClean="0"/>
              <a:t>T</a:t>
            </a:r>
            <a:r>
              <a:rPr lang="pl-PL" sz="2500" dirty="0" err="1" smtClean="0"/>
              <a:t>wo</a:t>
            </a:r>
            <a:r>
              <a:rPr lang="pl-PL" sz="2500" dirty="0" smtClean="0"/>
              <a:t> </a:t>
            </a:r>
            <a:r>
              <a:rPr lang="pl-PL" sz="2500" dirty="0" err="1" smtClean="0"/>
              <a:t>types</a:t>
            </a:r>
            <a:r>
              <a:rPr lang="pl-PL" sz="2500" dirty="0" smtClean="0"/>
              <a:t> of web development:</a:t>
            </a:r>
            <a:endParaRPr lang="en-US" sz="2500" dirty="0"/>
          </a:p>
        </p:txBody>
      </p:sp>
      <p:sp>
        <p:nvSpPr>
          <p:cNvPr id="3" name="TextBox 2"/>
          <p:cNvSpPr txBox="1"/>
          <p:nvPr/>
        </p:nvSpPr>
        <p:spPr>
          <a:xfrm>
            <a:off x="-271463" y="2019300"/>
            <a:ext cx="419695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Front-end Development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595937" y="2019300"/>
            <a:ext cx="3635374" cy="1378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Back-</a:t>
            </a:r>
            <a:r>
              <a:rPr lang="en-US" dirty="0"/>
              <a:t>end Development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1937" y="3626584"/>
            <a:ext cx="409635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500" dirty="0" smtClean="0"/>
              <a:t>HTML / CSS</a:t>
            </a:r>
          </a:p>
          <a:p>
            <a:pPr marL="342900" indent="-342900" algn="l">
              <a:buFont typeface="Arial"/>
              <a:buChar char="•"/>
            </a:pPr>
            <a:r>
              <a:rPr lang="en-US" sz="2500" dirty="0" smtClean="0"/>
              <a:t>Responsive design</a:t>
            </a:r>
          </a:p>
          <a:p>
            <a:pPr marL="342900" indent="-342900" algn="l">
              <a:buFont typeface="Arial"/>
              <a:buChar char="•"/>
            </a:pPr>
            <a:r>
              <a:rPr lang="en-US" sz="2500" dirty="0" smtClean="0"/>
              <a:t>Makes things pretty / easy to use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443537" y="3626584"/>
            <a:ext cx="409635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500" dirty="0" smtClean="0"/>
              <a:t>Many backend languages</a:t>
            </a:r>
          </a:p>
          <a:p>
            <a:pPr marL="342900" indent="-342900" algn="l">
              <a:buFont typeface="Arial"/>
              <a:buChar char="•"/>
            </a:pPr>
            <a:r>
              <a:rPr lang="en-US" sz="2500" dirty="0" smtClean="0"/>
              <a:t>Model View Controller</a:t>
            </a:r>
          </a:p>
          <a:p>
            <a:pPr marL="342900" indent="-342900" algn="l">
              <a:buFont typeface="Arial"/>
              <a:buChar char="•"/>
            </a:pPr>
            <a:r>
              <a:rPr lang="en-US" sz="2500" dirty="0" smtClean="0"/>
              <a:t>Database work</a:t>
            </a:r>
          </a:p>
          <a:p>
            <a:pPr marL="342900" indent="-342900" algn="l">
              <a:buFont typeface="Arial"/>
              <a:buChar char="•"/>
            </a:pPr>
            <a:r>
              <a:rPr lang="en-US" sz="2500" dirty="0" smtClean="0"/>
              <a:t>Makes the site “work”</a:t>
            </a:r>
          </a:p>
        </p:txBody>
      </p:sp>
    </p:spTree>
    <p:extLst>
      <p:ext uri="{BB962C8B-B14F-4D97-AF65-F5344CB8AC3E}">
        <p14:creationId xmlns:p14="http://schemas.microsoft.com/office/powerpoint/2010/main" val="241376837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web development?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014537" y="3086100"/>
            <a:ext cx="7239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F</a:t>
            </a:r>
            <a:r>
              <a:rPr lang="en-US" dirty="0" smtClean="0"/>
              <a:t>ull-stack Development comprises of both front end </a:t>
            </a:r>
          </a:p>
          <a:p>
            <a:pPr algn="l"/>
            <a:r>
              <a:rPr lang="en-US" dirty="0" smtClean="0"/>
              <a:t>and back end work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61937" y="3626584"/>
            <a:ext cx="409635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/>
              <a:buChar char="•"/>
            </a:pPr>
            <a:endParaRPr lang="en-US" sz="25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5443537" y="3626584"/>
            <a:ext cx="409635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/>
              <a:buChar char="•"/>
            </a:pPr>
            <a:endParaRPr lang="en-US" sz="2500" dirty="0" smtClean="0"/>
          </a:p>
        </p:txBody>
      </p:sp>
    </p:spTree>
    <p:extLst>
      <p:ext uri="{BB962C8B-B14F-4D97-AF65-F5344CB8AC3E}">
        <p14:creationId xmlns:p14="http://schemas.microsoft.com/office/powerpoint/2010/main" val="42903259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web development?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66737" y="1257300"/>
            <a:ext cx="7239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Part of being a web developer is knowing the technologies used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61937" y="3626584"/>
            <a:ext cx="409635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/>
              <a:buChar char="•"/>
            </a:pPr>
            <a:endParaRPr lang="en-US" sz="25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5443537" y="3626584"/>
            <a:ext cx="409635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/>
              <a:buChar char="•"/>
            </a:pPr>
            <a:endParaRPr lang="en-US" sz="2500" dirty="0" smtClean="0"/>
          </a:p>
        </p:txBody>
      </p:sp>
    </p:spTree>
    <p:extLst>
      <p:ext uri="{BB962C8B-B14F-4D97-AF65-F5344CB8AC3E}">
        <p14:creationId xmlns:p14="http://schemas.microsoft.com/office/powerpoint/2010/main" val="93850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web development?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66737" y="1257300"/>
            <a:ext cx="7239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Part of being a web developer is knowing the technologies used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61937" y="3626584"/>
            <a:ext cx="409635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/>
              <a:buChar char="•"/>
            </a:pPr>
            <a:endParaRPr lang="en-US" sz="25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5443537" y="3626584"/>
            <a:ext cx="409635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/>
              <a:buChar char="•"/>
            </a:pPr>
            <a:endParaRPr lang="en-US" sz="2500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109537" y="3086100"/>
            <a:ext cx="380104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Web-framework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900737" y="3086100"/>
            <a:ext cx="287823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38137" y="3771900"/>
            <a:ext cx="342900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500" dirty="0" smtClean="0"/>
              <a:t>Consists of database work and logistics of the site</a:t>
            </a:r>
            <a:endParaRPr lang="en-US" sz="2500" dirty="0"/>
          </a:p>
        </p:txBody>
      </p:sp>
      <p:sp>
        <p:nvSpPr>
          <p:cNvPr id="11" name="TextBox 10"/>
          <p:cNvSpPr txBox="1"/>
          <p:nvPr/>
        </p:nvSpPr>
        <p:spPr>
          <a:xfrm>
            <a:off x="5824537" y="3780472"/>
            <a:ext cx="342900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500" dirty="0" smtClean="0"/>
              <a:t>How we “serve” the website. So that other people can use it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387853847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12392</TotalTime>
  <Pages>0</Pages>
  <Words>1317</Words>
  <Characters>0</Characters>
  <Application>Microsoft Macintosh PowerPoint</Application>
  <PresentationFormat>Custom</PresentationFormat>
  <Lines>0</Lines>
  <Paragraphs>384</Paragraphs>
  <Slides>45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45</vt:i4>
      </vt:variant>
    </vt:vector>
  </HeadingPairs>
  <TitlesOfParts>
    <vt:vector size="58" baseType="lpstr">
      <vt:lpstr>ArialMT</vt:lpstr>
      <vt:lpstr>Calibri</vt:lpstr>
      <vt:lpstr>Gill Sans</vt:lpstr>
      <vt:lpstr>Lucida Grande</vt:lpstr>
      <vt:lpstr>ＭＳ Ｐゴシック</vt:lpstr>
      <vt:lpstr>News706 BT</vt:lpstr>
      <vt:lpstr>PFDinTextCompPro-Bold</vt:lpstr>
      <vt:lpstr>Wingdings</vt:lpstr>
      <vt:lpstr>ヒラギノ角ゴ ProN W3</vt:lpstr>
      <vt:lpstr>ヒラギノ角ゴ ProN W6</vt:lpstr>
      <vt:lpstr>Arial</vt:lpstr>
      <vt:lpstr>GA_Instructor_Template_Deck</vt:lpstr>
      <vt:lpstr>Agenda</vt:lpstr>
      <vt:lpstr>DATA SCIENCE  Class 19: web development with                      flask / heroku</vt:lpstr>
      <vt:lpstr> I. What is web development? iI. What is heroku / flask? III. mvc IV. Deploying knn</vt:lpstr>
      <vt:lpstr>I. What is web development?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II. heroku / flask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III. Model View Controller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IV. Deploying knn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1. Sign up for Heroku</vt:lpstr>
      <vt:lpstr>2. Create a new app (make sure Heroku toolbelt is installed)</vt:lpstr>
      <vt:lpstr>3. Clone our flask app here</vt:lpstr>
      <vt:lpstr>4. Run the command:        heroku git:remote –a &lt;APP&gt; </vt:lpstr>
      <vt:lpstr>5. Install the custom build back for scipy and numpy </vt:lpstr>
      <vt:lpstr>6. Use as normal git repository </vt:lpstr>
      <vt:lpstr>6. Use as normal git repository </vt:lpstr>
      <vt:lpstr>7. Amaze people with your mad data science skillz</vt:lpstr>
      <vt:lpstr>WHAT NOW?!!?!?!!1?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Microsoft Office User</cp:lastModifiedBy>
  <cp:revision>1071</cp:revision>
  <dcterms:modified xsi:type="dcterms:W3CDTF">2016-05-24T22:20:12Z</dcterms:modified>
</cp:coreProperties>
</file>